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Bold" charset="1" panose="00000800000000000000"/>
      <p:regular r:id="rId21"/>
    </p:embeddedFont>
    <p:embeddedFont>
      <p:font typeface="Montserrat Medium" charset="1" panose="00000600000000000000"/>
      <p:regular r:id="rId22"/>
    </p:embeddedFont>
    <p:embeddedFont>
      <p:font typeface="Open Sans" charset="1" panose="020B0606030504020204"/>
      <p:regular r:id="rId23"/>
    </p:embeddedFont>
    <p:embeddedFont>
      <p:font typeface="Roca Two Bold" charset="1" panose="00000800000000000000"/>
      <p:regular r:id="rId24"/>
    </p:embeddedFont>
    <p:embeddedFont>
      <p:font typeface="DM Sans" charset="1" panose="00000000000000000000"/>
      <p:regular r:id="rId25"/>
    </p:embeddedFont>
    <p:embeddedFont>
      <p:font typeface="DM Sans Bold" charset="1" panose="00000000000000000000"/>
      <p:regular r:id="rId26"/>
    </p:embeddedFont>
    <p:embeddedFont>
      <p:font typeface="Open Sauce Bold" charset="1" panose="00000800000000000000"/>
      <p:regular r:id="rId27"/>
    </p:embeddedFont>
    <p:embeddedFont>
      <p:font typeface="Open Sauc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85166" y="6955061"/>
            <a:ext cx="6663878" cy="66638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74240" y="-3891704"/>
            <a:ext cx="12148871" cy="12148871"/>
            <a:chOff x="0" y="0"/>
            <a:chExt cx="16198495" cy="16198495"/>
          </a:xfrm>
        </p:grpSpPr>
        <p:grpSp>
          <p:nvGrpSpPr>
            <p:cNvPr name="Group 6" id="6"/>
            <p:cNvGrpSpPr/>
            <p:nvPr/>
          </p:nvGrpSpPr>
          <p:grpSpPr>
            <a:xfrm rot="0">
              <a:off x="0" y="0"/>
              <a:ext cx="16198495" cy="1619849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21000"/>
                    </a:srgbClr>
                  </a:gs>
                  <a:gs pos="100000">
                    <a:srgbClr val="2932FF">
                      <a:alpha val="21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56236" y="656236"/>
              <a:ext cx="14886024" cy="148860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65000"/>
                    </a:srgbClr>
                  </a:gs>
                  <a:gs pos="100000">
                    <a:srgbClr val="2932FF">
                      <a:alpha val="6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589197" y="1589197"/>
              <a:ext cx="13020101" cy="130201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7000"/>
                    </a:srgbClr>
                  </a:gs>
                  <a:gs pos="100000">
                    <a:srgbClr val="2932FF">
                      <a:alpha val="57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482626" y="2482626"/>
              <a:ext cx="11233242" cy="112332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413246" y="-1677475"/>
            <a:ext cx="7426882" cy="74268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9367" r="0" b="-40444"/>
              </a:stretch>
            </a:blipFill>
          </p:spPr>
        </p:sp>
      </p:grpSp>
      <p:grpSp>
        <p:nvGrpSpPr>
          <p:cNvPr name="Group 20" id="20"/>
          <p:cNvGrpSpPr/>
          <p:nvPr/>
        </p:nvGrpSpPr>
        <p:grpSpPr>
          <a:xfrm rot="0">
            <a:off x="10097270" y="1403596"/>
            <a:ext cx="1141032" cy="471175"/>
            <a:chOff x="0" y="0"/>
            <a:chExt cx="1521375" cy="628233"/>
          </a:xfrm>
        </p:grpSpPr>
        <p:grpSp>
          <p:nvGrpSpPr>
            <p:cNvPr name="Group 21" id="21"/>
            <p:cNvGrpSpPr/>
            <p:nvPr/>
          </p:nvGrpSpPr>
          <p:grpSpPr>
            <a:xfrm rot="0">
              <a:off x="0" y="0"/>
              <a:ext cx="628233" cy="6282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97714" y="0"/>
              <a:ext cx="628233" cy="6282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95428" y="0"/>
              <a:ext cx="628233" cy="6282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893143" y="0"/>
              <a:ext cx="628233" cy="6282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33" id="33"/>
          <p:cNvGrpSpPr/>
          <p:nvPr/>
        </p:nvGrpSpPr>
        <p:grpSpPr>
          <a:xfrm rot="0">
            <a:off x="4078584" y="8831583"/>
            <a:ext cx="916071" cy="91607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6304687" y="7691073"/>
            <a:ext cx="5024836" cy="502483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grpSp>
        <p:nvGrpSpPr>
          <p:cNvPr name="Group 38" id="38"/>
          <p:cNvGrpSpPr/>
          <p:nvPr/>
        </p:nvGrpSpPr>
        <p:grpSpPr>
          <a:xfrm rot="0">
            <a:off x="8516318" y="5880946"/>
            <a:ext cx="601574" cy="601574"/>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427126" y="8230010"/>
            <a:ext cx="601574" cy="60157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9144000" y="4144148"/>
            <a:ext cx="8525128" cy="2580114"/>
          </a:xfrm>
          <a:prstGeom prst="rect">
            <a:avLst/>
          </a:prstGeom>
        </p:spPr>
        <p:txBody>
          <a:bodyPr anchor="t" rtlCol="false" tIns="0" lIns="0" bIns="0" rIns="0">
            <a:spAutoFit/>
          </a:bodyPr>
          <a:lstStyle/>
          <a:p>
            <a:pPr algn="l">
              <a:lnSpc>
                <a:spcPts val="6750"/>
              </a:lnSpc>
            </a:pPr>
            <a:r>
              <a:rPr lang="en-US" sz="6250" b="true">
                <a:solidFill>
                  <a:srgbClr val="000000"/>
                </a:solidFill>
                <a:latin typeface="Montserrat Bold"/>
                <a:ea typeface="Montserrat Bold"/>
                <a:cs typeface="Montserrat Bold"/>
                <a:sym typeface="Montserrat Bold"/>
              </a:rPr>
              <a:t>Conception </a:t>
            </a:r>
            <a:r>
              <a:rPr lang="en-US" sz="6250" b="true">
                <a:solidFill>
                  <a:srgbClr val="000000"/>
                </a:solidFill>
                <a:latin typeface="Montserrat Bold"/>
                <a:ea typeface="Montserrat Bold"/>
                <a:cs typeface="Montserrat Bold"/>
                <a:sym typeface="Montserrat Bold"/>
              </a:rPr>
              <a:t>d’application pour la suivi de grossesse</a:t>
            </a:r>
          </a:p>
        </p:txBody>
      </p:sp>
      <p:sp>
        <p:nvSpPr>
          <p:cNvPr name="TextBox 45" id="45"/>
          <p:cNvSpPr txBox="true"/>
          <p:nvPr/>
        </p:nvSpPr>
        <p:spPr>
          <a:xfrm rot="0">
            <a:off x="11415626" y="1326553"/>
            <a:ext cx="6253502" cy="548218"/>
          </a:xfrm>
          <a:prstGeom prst="rect">
            <a:avLst/>
          </a:prstGeom>
        </p:spPr>
        <p:txBody>
          <a:bodyPr anchor="t" rtlCol="false" tIns="0" lIns="0" bIns="0" rIns="0">
            <a:spAutoFit/>
          </a:bodyPr>
          <a:lstStyle/>
          <a:p>
            <a:pPr algn="l">
              <a:lnSpc>
                <a:spcPts val="4433"/>
              </a:lnSpc>
            </a:pPr>
            <a:r>
              <a:rPr lang="en-US" sz="3166" spc="88" b="true">
                <a:solidFill>
                  <a:srgbClr val="171FD0"/>
                </a:solidFill>
                <a:latin typeface="Montserrat Bold"/>
                <a:ea typeface="Montserrat Bold"/>
                <a:cs typeface="Montserrat Bold"/>
                <a:sym typeface="Montserrat Bold"/>
              </a:rPr>
              <a:t>Elhadji Abdou Aziz DIAGNE</a:t>
            </a:r>
          </a:p>
        </p:txBody>
      </p:sp>
      <p:grpSp>
        <p:nvGrpSpPr>
          <p:cNvPr name="Group 46" id="46"/>
          <p:cNvGrpSpPr/>
          <p:nvPr/>
        </p:nvGrpSpPr>
        <p:grpSpPr>
          <a:xfrm rot="0">
            <a:off x="15315314" y="9096143"/>
            <a:ext cx="2566956" cy="889920"/>
            <a:chOff x="0" y="0"/>
            <a:chExt cx="3422608" cy="1186561"/>
          </a:xfrm>
        </p:grpSpPr>
        <p:grpSp>
          <p:nvGrpSpPr>
            <p:cNvPr name="Group 47" id="47"/>
            <p:cNvGrpSpPr/>
            <p:nvPr/>
          </p:nvGrpSpPr>
          <p:grpSpPr>
            <a:xfrm rot="0">
              <a:off x="0" y="0"/>
              <a:ext cx="3422608" cy="1186561"/>
              <a:chOff x="0" y="0"/>
              <a:chExt cx="775606" cy="268890"/>
            </a:xfrm>
          </p:grpSpPr>
          <p:sp>
            <p:nvSpPr>
              <p:cNvPr name="Freeform 48" id="48"/>
              <p:cNvSpPr/>
              <p:nvPr/>
            </p:nvSpPr>
            <p:spPr>
              <a:xfrm flipH="false" flipV="false" rot="0">
                <a:off x="0" y="0"/>
                <a:ext cx="775606" cy="268890"/>
              </a:xfrm>
              <a:custGeom>
                <a:avLst/>
                <a:gdLst/>
                <a:ahLst/>
                <a:cxnLst/>
                <a:rect r="r" b="b" t="t" l="l"/>
                <a:pathLst>
                  <a:path h="268890" w="775606">
                    <a:moveTo>
                      <a:pt x="0" y="0"/>
                    </a:moveTo>
                    <a:lnTo>
                      <a:pt x="775606" y="0"/>
                    </a:lnTo>
                    <a:lnTo>
                      <a:pt x="775606"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49" id="49"/>
              <p:cNvSpPr txBox="true"/>
              <p:nvPr/>
            </p:nvSpPr>
            <p:spPr>
              <a:xfrm>
                <a:off x="0" y="-38100"/>
                <a:ext cx="775606" cy="306990"/>
              </a:xfrm>
              <a:prstGeom prst="rect">
                <a:avLst/>
              </a:prstGeom>
            </p:spPr>
            <p:txBody>
              <a:bodyPr anchor="ctr" rtlCol="false" tIns="50800" lIns="50800" bIns="50800" rIns="50800"/>
              <a:lstStyle/>
              <a:p>
                <a:pPr algn="ctr">
                  <a:lnSpc>
                    <a:spcPts val="2659"/>
                  </a:lnSpc>
                </a:pPr>
              </a:p>
            </p:txBody>
          </p:sp>
        </p:grpSp>
        <p:sp>
          <p:nvSpPr>
            <p:cNvPr name="TextBox 50" id="50"/>
            <p:cNvSpPr txBox="true"/>
            <p:nvPr/>
          </p:nvSpPr>
          <p:spPr>
            <a:xfrm rot="0">
              <a:off x="0" y="98352"/>
              <a:ext cx="3422608" cy="913657"/>
            </a:xfrm>
            <a:prstGeom prst="rect">
              <a:avLst/>
            </a:prstGeom>
          </p:spPr>
          <p:txBody>
            <a:bodyPr anchor="t" rtlCol="false" tIns="0" lIns="0" bIns="0" rIns="0">
              <a:spAutoFit/>
            </a:bodyPr>
            <a:lstStyle/>
            <a:p>
              <a:pPr algn="ctr">
                <a:lnSpc>
                  <a:spcPts val="5816"/>
                </a:lnSpc>
              </a:pPr>
              <a:r>
                <a:rPr lang="en-US" sz="4154" b="true">
                  <a:solidFill>
                    <a:srgbClr val="FFFFFF"/>
                  </a:solidFill>
                  <a:latin typeface="Montserrat Bold"/>
                  <a:ea typeface="Montserrat Bold"/>
                  <a:cs typeface="Montserrat Bold"/>
                  <a:sym typeface="Montserrat Bold"/>
                </a:rPr>
                <a:t>MICDA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Architecture technique</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144000" y="1209315"/>
            <a:ext cx="1114416" cy="1114416"/>
          </a:xfrm>
          <a:custGeom>
            <a:avLst/>
            <a:gdLst/>
            <a:ahLst/>
            <a:cxnLst/>
            <a:rect r="r" b="b" t="t" l="l"/>
            <a:pathLst>
              <a:path h="1114416" w="1114416">
                <a:moveTo>
                  <a:pt x="0" y="0"/>
                </a:moveTo>
                <a:lnTo>
                  <a:pt x="1114416" y="0"/>
                </a:lnTo>
                <a:lnTo>
                  <a:pt x="1114416" y="1114416"/>
                </a:lnTo>
                <a:lnTo>
                  <a:pt x="0" y="1114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9701208" y="1884550"/>
            <a:ext cx="8055118" cy="8055118"/>
          </a:xfrm>
          <a:custGeom>
            <a:avLst/>
            <a:gdLst/>
            <a:ahLst/>
            <a:cxnLst/>
            <a:rect r="r" b="b" t="t" l="l"/>
            <a:pathLst>
              <a:path h="8055118" w="8055118">
                <a:moveTo>
                  <a:pt x="0" y="0"/>
                </a:moveTo>
                <a:lnTo>
                  <a:pt x="8055118" y="0"/>
                </a:lnTo>
                <a:lnTo>
                  <a:pt x="8055118" y="8055118"/>
                </a:lnTo>
                <a:lnTo>
                  <a:pt x="0" y="8055118"/>
                </a:lnTo>
                <a:lnTo>
                  <a:pt x="0" y="0"/>
                </a:lnTo>
                <a:close/>
              </a:path>
            </a:pathLst>
          </a:custGeom>
          <a:blipFill>
            <a:blip r:embed="rId6"/>
            <a:stretch>
              <a:fillRect l="0" t="0" r="0" b="0"/>
            </a:stretch>
          </a:blipFill>
        </p:spPr>
      </p:sp>
      <p:sp>
        <p:nvSpPr>
          <p:cNvPr name="Freeform 19" id="19"/>
          <p:cNvSpPr/>
          <p:nvPr/>
        </p:nvSpPr>
        <p:spPr>
          <a:xfrm flipH="false" flipV="false" rot="0">
            <a:off x="2435783" y="6786983"/>
            <a:ext cx="3121159" cy="3152686"/>
          </a:xfrm>
          <a:custGeom>
            <a:avLst/>
            <a:gdLst/>
            <a:ahLst/>
            <a:cxnLst/>
            <a:rect r="r" b="b" t="t" l="l"/>
            <a:pathLst>
              <a:path h="3152686" w="3121159">
                <a:moveTo>
                  <a:pt x="0" y="0"/>
                </a:moveTo>
                <a:lnTo>
                  <a:pt x="3121158" y="0"/>
                </a:lnTo>
                <a:lnTo>
                  <a:pt x="3121158" y="3152685"/>
                </a:lnTo>
                <a:lnTo>
                  <a:pt x="0" y="3152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545416" y="3553869"/>
            <a:ext cx="8057349" cy="3312795"/>
          </a:xfrm>
          <a:prstGeom prst="rect">
            <a:avLst/>
          </a:prstGeom>
        </p:spPr>
        <p:txBody>
          <a:bodyPr anchor="t" rtlCol="false" tIns="0" lIns="0" bIns="0" rIns="0">
            <a:spAutoFit/>
          </a:bodyPr>
          <a:lstStyle/>
          <a:p>
            <a:pPr algn="just">
              <a:lnSpc>
                <a:spcPts val="3779"/>
              </a:lnSpc>
            </a:pPr>
            <a:r>
              <a:rPr lang="en-US" sz="2699" b="true">
                <a:solidFill>
                  <a:srgbClr val="000000"/>
                </a:solidFill>
                <a:latin typeface="Open Sauce Bold"/>
                <a:ea typeface="Open Sauce Bold"/>
                <a:cs typeface="Open Sauce Bold"/>
                <a:sym typeface="Open Sauce Bold"/>
              </a:rPr>
              <a:t>L'application repose sur une architecture en couches, avec des responsabilités clairement séparées entre l’interface utilisateur, la logique métier (API), et les services de données. Elle est conçue pour être scalable, sécurisée et facilement maintenable.</a:t>
            </a:r>
          </a:p>
          <a:p>
            <a:pPr algn="just">
              <a:lnSpc>
                <a:spcPts val="37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 Estimation technique</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144000" y="1209315"/>
            <a:ext cx="1114416" cy="1114416"/>
          </a:xfrm>
          <a:custGeom>
            <a:avLst/>
            <a:gdLst/>
            <a:ahLst/>
            <a:cxnLst/>
            <a:rect r="r" b="b" t="t" l="l"/>
            <a:pathLst>
              <a:path h="1114416" w="1114416">
                <a:moveTo>
                  <a:pt x="0" y="0"/>
                </a:moveTo>
                <a:lnTo>
                  <a:pt x="1114416" y="0"/>
                </a:lnTo>
                <a:lnTo>
                  <a:pt x="1114416" y="1114416"/>
                </a:lnTo>
                <a:lnTo>
                  <a:pt x="0" y="1114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3939257" y="4474850"/>
            <a:ext cx="10542837" cy="5697850"/>
          </a:xfrm>
          <a:custGeom>
            <a:avLst/>
            <a:gdLst/>
            <a:ahLst/>
            <a:cxnLst/>
            <a:rect r="r" b="b" t="t" l="l"/>
            <a:pathLst>
              <a:path h="5697850" w="10542837">
                <a:moveTo>
                  <a:pt x="0" y="0"/>
                </a:moveTo>
                <a:lnTo>
                  <a:pt x="10542836" y="0"/>
                </a:lnTo>
                <a:lnTo>
                  <a:pt x="10542836" y="5697850"/>
                </a:lnTo>
                <a:lnTo>
                  <a:pt x="0" y="5697850"/>
                </a:lnTo>
                <a:lnTo>
                  <a:pt x="0" y="0"/>
                </a:lnTo>
                <a:close/>
              </a:path>
            </a:pathLst>
          </a:custGeom>
          <a:blipFill>
            <a:blip r:embed="rId6"/>
            <a:stretch>
              <a:fillRect l="0" t="0" r="0" b="0"/>
            </a:stretch>
          </a:blipFill>
        </p:spPr>
      </p:sp>
      <p:sp>
        <p:nvSpPr>
          <p:cNvPr name="Freeform 19" id="19"/>
          <p:cNvSpPr/>
          <p:nvPr/>
        </p:nvSpPr>
        <p:spPr>
          <a:xfrm flipH="false" flipV="false" rot="0">
            <a:off x="484002" y="6191685"/>
            <a:ext cx="3105433" cy="3066615"/>
          </a:xfrm>
          <a:custGeom>
            <a:avLst/>
            <a:gdLst/>
            <a:ahLst/>
            <a:cxnLst/>
            <a:rect r="r" b="b" t="t" l="l"/>
            <a:pathLst>
              <a:path h="3066615" w="3105433">
                <a:moveTo>
                  <a:pt x="0" y="0"/>
                </a:moveTo>
                <a:lnTo>
                  <a:pt x="3105433" y="0"/>
                </a:lnTo>
                <a:lnTo>
                  <a:pt x="3105433" y="3066615"/>
                </a:lnTo>
                <a:lnTo>
                  <a:pt x="0" y="30666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2222654" y="2928363"/>
            <a:ext cx="13598414" cy="1407795"/>
          </a:xfrm>
          <a:prstGeom prst="rect">
            <a:avLst/>
          </a:prstGeom>
        </p:spPr>
        <p:txBody>
          <a:bodyPr anchor="t" rtlCol="false" tIns="0" lIns="0" bIns="0" rIns="0">
            <a:spAutoFit/>
          </a:bodyPr>
          <a:lstStyle/>
          <a:p>
            <a:pPr algn="just">
              <a:lnSpc>
                <a:spcPts val="3779"/>
              </a:lnSpc>
            </a:pPr>
            <a:r>
              <a:rPr lang="en-US" sz="2699" b="true">
                <a:solidFill>
                  <a:srgbClr val="000000"/>
                </a:solidFill>
                <a:latin typeface="Open Sauce Bold"/>
                <a:ea typeface="Open Sauce Bold"/>
                <a:cs typeface="Open Sauce Bold"/>
                <a:sym typeface="Open Sauce Bold"/>
              </a:rPr>
              <a:t>L’objectif ici est d’évaluer la faisabilité pratique et économique du projet, en tenant compte des ressources disponibles, des contraintes d’hébergement, et des coûts liés aux fonctionnalités comme l’audio ou les notifications.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Budget prévisionnel</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144000" y="1209315"/>
            <a:ext cx="1114416" cy="1114416"/>
          </a:xfrm>
          <a:custGeom>
            <a:avLst/>
            <a:gdLst/>
            <a:ahLst/>
            <a:cxnLst/>
            <a:rect r="r" b="b" t="t" l="l"/>
            <a:pathLst>
              <a:path h="1114416" w="1114416">
                <a:moveTo>
                  <a:pt x="0" y="0"/>
                </a:moveTo>
                <a:lnTo>
                  <a:pt x="1114416" y="0"/>
                </a:lnTo>
                <a:lnTo>
                  <a:pt x="1114416" y="1114416"/>
                </a:lnTo>
                <a:lnTo>
                  <a:pt x="0" y="1114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4053341" y="4557658"/>
            <a:ext cx="11676735" cy="5426366"/>
          </a:xfrm>
          <a:custGeom>
            <a:avLst/>
            <a:gdLst/>
            <a:ahLst/>
            <a:cxnLst/>
            <a:rect r="r" b="b" t="t" l="l"/>
            <a:pathLst>
              <a:path h="5426366" w="11676735">
                <a:moveTo>
                  <a:pt x="0" y="0"/>
                </a:moveTo>
                <a:lnTo>
                  <a:pt x="11676735" y="0"/>
                </a:lnTo>
                <a:lnTo>
                  <a:pt x="11676735" y="5426365"/>
                </a:lnTo>
                <a:lnTo>
                  <a:pt x="0" y="5426365"/>
                </a:lnTo>
                <a:lnTo>
                  <a:pt x="0" y="0"/>
                </a:lnTo>
                <a:close/>
              </a:path>
            </a:pathLst>
          </a:custGeom>
          <a:blipFill>
            <a:blip r:embed="rId6"/>
            <a:stretch>
              <a:fillRect l="0" t="0" r="0" b="0"/>
            </a:stretch>
          </a:blipFill>
        </p:spPr>
      </p:sp>
      <p:sp>
        <p:nvSpPr>
          <p:cNvPr name="Freeform 19" id="19"/>
          <p:cNvSpPr/>
          <p:nvPr/>
        </p:nvSpPr>
        <p:spPr>
          <a:xfrm flipH="false" flipV="false" rot="0">
            <a:off x="492572" y="6171932"/>
            <a:ext cx="2889774" cy="2763346"/>
          </a:xfrm>
          <a:custGeom>
            <a:avLst/>
            <a:gdLst/>
            <a:ahLst/>
            <a:cxnLst/>
            <a:rect r="r" b="b" t="t" l="l"/>
            <a:pathLst>
              <a:path h="2763346" w="2889774">
                <a:moveTo>
                  <a:pt x="0" y="0"/>
                </a:moveTo>
                <a:lnTo>
                  <a:pt x="2889774" y="0"/>
                </a:lnTo>
                <a:lnTo>
                  <a:pt x="2889774" y="2763346"/>
                </a:lnTo>
                <a:lnTo>
                  <a:pt x="0" y="2763346"/>
                </a:lnTo>
                <a:lnTo>
                  <a:pt x="0" y="0"/>
                </a:lnTo>
                <a:close/>
              </a:path>
            </a:pathLst>
          </a:custGeom>
          <a:blipFill>
            <a:blip r:embed="rId7"/>
            <a:stretch>
              <a:fillRect l="0" t="0" r="0" b="0"/>
            </a:stretch>
          </a:blipFill>
        </p:spPr>
      </p:sp>
      <p:sp>
        <p:nvSpPr>
          <p:cNvPr name="TextBox 20" id="20"/>
          <p:cNvSpPr txBox="true"/>
          <p:nvPr/>
        </p:nvSpPr>
        <p:spPr>
          <a:xfrm rot="0">
            <a:off x="2222654" y="2928363"/>
            <a:ext cx="13598414" cy="1407795"/>
          </a:xfrm>
          <a:prstGeom prst="rect">
            <a:avLst/>
          </a:prstGeom>
        </p:spPr>
        <p:txBody>
          <a:bodyPr anchor="t" rtlCol="false" tIns="0" lIns="0" bIns="0" rIns="0">
            <a:spAutoFit/>
          </a:bodyPr>
          <a:lstStyle/>
          <a:p>
            <a:pPr algn="just">
              <a:lnSpc>
                <a:spcPts val="3779"/>
              </a:lnSpc>
            </a:pPr>
            <a:r>
              <a:rPr lang="en-US" sz="2699" b="true">
                <a:solidFill>
                  <a:srgbClr val="000000"/>
                </a:solidFill>
                <a:latin typeface="Open Sauce Bold"/>
                <a:ea typeface="Open Sauce Bold"/>
                <a:cs typeface="Open Sauce Bold"/>
                <a:sym typeface="Open Sauce Bold"/>
              </a:rPr>
              <a:t>L’objectif du projet est de minimiser les coûts tout en garantissant un service fonctionnel et fiable. Grâce à l’utilisation de services cloud gratuits dans leurs versions de base (Vercel, Supabase, Google TTS), le budget reste très réduit.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Analyse des risques</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144000" y="1209315"/>
            <a:ext cx="1114416" cy="1114416"/>
          </a:xfrm>
          <a:custGeom>
            <a:avLst/>
            <a:gdLst/>
            <a:ahLst/>
            <a:cxnLst/>
            <a:rect r="r" b="b" t="t" l="l"/>
            <a:pathLst>
              <a:path h="1114416" w="1114416">
                <a:moveTo>
                  <a:pt x="0" y="0"/>
                </a:moveTo>
                <a:lnTo>
                  <a:pt x="1114416" y="0"/>
                </a:lnTo>
                <a:lnTo>
                  <a:pt x="1114416" y="1114416"/>
                </a:lnTo>
                <a:lnTo>
                  <a:pt x="0" y="1114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9435259" y="2975988"/>
            <a:ext cx="8528415" cy="5793441"/>
          </a:xfrm>
          <a:custGeom>
            <a:avLst/>
            <a:gdLst/>
            <a:ahLst/>
            <a:cxnLst/>
            <a:rect r="r" b="b" t="t" l="l"/>
            <a:pathLst>
              <a:path h="5793441" w="8528415">
                <a:moveTo>
                  <a:pt x="0" y="0"/>
                </a:moveTo>
                <a:lnTo>
                  <a:pt x="8528416" y="0"/>
                </a:lnTo>
                <a:lnTo>
                  <a:pt x="8528416" y="5793441"/>
                </a:lnTo>
                <a:lnTo>
                  <a:pt x="0" y="5793441"/>
                </a:lnTo>
                <a:lnTo>
                  <a:pt x="0" y="0"/>
                </a:lnTo>
                <a:close/>
              </a:path>
            </a:pathLst>
          </a:custGeom>
          <a:blipFill>
            <a:blip r:embed="rId6"/>
            <a:stretch>
              <a:fillRect l="0" t="0" r="0" b="0"/>
            </a:stretch>
          </a:blipFill>
        </p:spPr>
      </p:sp>
      <p:sp>
        <p:nvSpPr>
          <p:cNvPr name="Freeform 19" id="19"/>
          <p:cNvSpPr/>
          <p:nvPr/>
        </p:nvSpPr>
        <p:spPr>
          <a:xfrm flipH="false" flipV="false" rot="0">
            <a:off x="4931623" y="7562111"/>
            <a:ext cx="2296923" cy="2414636"/>
          </a:xfrm>
          <a:custGeom>
            <a:avLst/>
            <a:gdLst/>
            <a:ahLst/>
            <a:cxnLst/>
            <a:rect r="r" b="b" t="t" l="l"/>
            <a:pathLst>
              <a:path h="2414636" w="2296923">
                <a:moveTo>
                  <a:pt x="0" y="0"/>
                </a:moveTo>
                <a:lnTo>
                  <a:pt x="2296922" y="0"/>
                </a:lnTo>
                <a:lnTo>
                  <a:pt x="2296922" y="2414636"/>
                </a:lnTo>
                <a:lnTo>
                  <a:pt x="0" y="2414636"/>
                </a:lnTo>
                <a:lnTo>
                  <a:pt x="0" y="0"/>
                </a:lnTo>
                <a:close/>
              </a:path>
            </a:pathLst>
          </a:custGeom>
          <a:blipFill>
            <a:blip r:embed="rId7"/>
            <a:stretch>
              <a:fillRect l="0" t="0" r="0" b="0"/>
            </a:stretch>
          </a:blipFill>
        </p:spPr>
      </p:sp>
      <p:sp>
        <p:nvSpPr>
          <p:cNvPr name="TextBox 20" id="20"/>
          <p:cNvSpPr txBox="true"/>
          <p:nvPr/>
        </p:nvSpPr>
        <p:spPr>
          <a:xfrm rot="0">
            <a:off x="452528" y="3851255"/>
            <a:ext cx="8400317" cy="3442831"/>
          </a:xfrm>
          <a:prstGeom prst="rect">
            <a:avLst/>
          </a:prstGeom>
        </p:spPr>
        <p:txBody>
          <a:bodyPr anchor="t" rtlCol="false" tIns="0" lIns="0" bIns="0" rIns="0">
            <a:spAutoFit/>
          </a:bodyPr>
          <a:lstStyle/>
          <a:p>
            <a:pPr algn="just">
              <a:lnSpc>
                <a:spcPts val="4575"/>
              </a:lnSpc>
            </a:pPr>
            <a:r>
              <a:rPr lang="en-US" sz="3268" b="true">
                <a:solidFill>
                  <a:srgbClr val="000000"/>
                </a:solidFill>
                <a:latin typeface="Open Sauce Bold"/>
                <a:ea typeface="Open Sauce Bold"/>
                <a:cs typeface="Open Sauce Bold"/>
                <a:sym typeface="Open Sauce Bold"/>
              </a:rPr>
              <a:t>L’objectif du projet est de minimiser les coûts tout en garantissant un service fonctionnel et fiable. Grâce à l’utilisation de services cloud gratuits dans leurs versions de base (Vercel, Supabase, Google TTS), le budget reste très réduit.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72193" y="-928307"/>
            <a:ext cx="12143613" cy="121436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727395" y="-273105"/>
            <a:ext cx="10833209" cy="108332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57340" y="8572907"/>
            <a:ext cx="1114853" cy="111485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4560605" y="869922"/>
            <a:ext cx="1064656" cy="10646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5390990" y="2681946"/>
            <a:ext cx="8852170" cy="2360148"/>
          </a:xfrm>
          <a:prstGeom prst="rect">
            <a:avLst/>
          </a:prstGeom>
        </p:spPr>
        <p:txBody>
          <a:bodyPr anchor="t" rtlCol="false" tIns="0" lIns="0" bIns="0" rIns="0">
            <a:spAutoFit/>
          </a:bodyPr>
          <a:lstStyle/>
          <a:p>
            <a:pPr algn="l">
              <a:lnSpc>
                <a:spcPts val="3788"/>
              </a:lnSpc>
            </a:pPr>
            <a:r>
              <a:rPr lang="en-US" sz="2705" b="true">
                <a:solidFill>
                  <a:srgbClr val="000000"/>
                </a:solidFill>
                <a:latin typeface="Montserrat Bold"/>
                <a:ea typeface="Montserrat Bold"/>
                <a:cs typeface="Montserrat Bold"/>
                <a:sym typeface="Montserrat Bold"/>
              </a:rPr>
              <a:t>Une application pensée pour les femmes enceintes peu alphabétisées, intégrant audio multilingue (wolof/pulaar), notifications et suivi personnalisé pour améliorer l'accès aux soins au Sénégal.</a:t>
            </a:r>
          </a:p>
        </p:txBody>
      </p:sp>
      <p:grpSp>
        <p:nvGrpSpPr>
          <p:cNvPr name="Group 15" id="15"/>
          <p:cNvGrpSpPr/>
          <p:nvPr/>
        </p:nvGrpSpPr>
        <p:grpSpPr>
          <a:xfrm rot="0">
            <a:off x="3697820" y="1414291"/>
            <a:ext cx="5670181" cy="1040572"/>
            <a:chOff x="0" y="0"/>
            <a:chExt cx="1460742" cy="268070"/>
          </a:xfrm>
        </p:grpSpPr>
        <p:sp>
          <p:nvSpPr>
            <p:cNvPr name="Freeform 16" id="16"/>
            <p:cNvSpPr/>
            <p:nvPr/>
          </p:nvSpPr>
          <p:spPr>
            <a:xfrm flipH="false" flipV="false" rot="0">
              <a:off x="0" y="0"/>
              <a:ext cx="1460742" cy="268070"/>
            </a:xfrm>
            <a:custGeom>
              <a:avLst/>
              <a:gdLst/>
              <a:ahLst/>
              <a:cxnLst/>
              <a:rect r="r" b="b" t="t" l="l"/>
              <a:pathLst>
                <a:path h="268070" w="1460742">
                  <a:moveTo>
                    <a:pt x="0" y="0"/>
                  </a:moveTo>
                  <a:lnTo>
                    <a:pt x="1460742" y="0"/>
                  </a:lnTo>
                  <a:lnTo>
                    <a:pt x="1460742" y="268070"/>
                  </a:lnTo>
                  <a:lnTo>
                    <a:pt x="0" y="268070"/>
                  </a:lnTo>
                  <a:close/>
                </a:path>
              </a:pathLst>
            </a:custGeom>
            <a:gradFill rotWithShape="true">
              <a:gsLst>
                <a:gs pos="0">
                  <a:srgbClr val="1119C2">
                    <a:alpha val="100000"/>
                  </a:srgbClr>
                </a:gs>
                <a:gs pos="100000">
                  <a:srgbClr val="2932FF">
                    <a:alpha val="100000"/>
                  </a:srgbClr>
                </a:gs>
              </a:gsLst>
              <a:lin ang="0"/>
            </a:gradFill>
          </p:spPr>
        </p:sp>
        <p:sp>
          <p:nvSpPr>
            <p:cNvPr name="TextBox 17" id="17"/>
            <p:cNvSpPr txBox="true"/>
            <p:nvPr/>
          </p:nvSpPr>
          <p:spPr>
            <a:xfrm>
              <a:off x="0" y="-38100"/>
              <a:ext cx="1460742" cy="306170"/>
            </a:xfrm>
            <a:prstGeom prst="rect">
              <a:avLst/>
            </a:prstGeom>
          </p:spPr>
          <p:txBody>
            <a:bodyPr anchor="ctr" rtlCol="false" tIns="59581" lIns="59581" bIns="59581" rIns="59581"/>
            <a:lstStyle/>
            <a:p>
              <a:pPr algn="ctr">
                <a:lnSpc>
                  <a:spcPts val="2659"/>
                </a:lnSpc>
              </a:pPr>
            </a:p>
          </p:txBody>
        </p:sp>
      </p:grpSp>
      <p:sp>
        <p:nvSpPr>
          <p:cNvPr name="TextBox 18" id="18"/>
          <p:cNvSpPr txBox="true"/>
          <p:nvPr/>
        </p:nvSpPr>
        <p:spPr>
          <a:xfrm rot="0">
            <a:off x="3697820" y="1482110"/>
            <a:ext cx="5446180" cy="819211"/>
          </a:xfrm>
          <a:prstGeom prst="rect">
            <a:avLst/>
          </a:prstGeom>
        </p:spPr>
        <p:txBody>
          <a:bodyPr anchor="t" rtlCol="false" tIns="0" lIns="0" bIns="0" rIns="0">
            <a:spAutoFit/>
          </a:bodyPr>
          <a:lstStyle/>
          <a:p>
            <a:pPr algn="r">
              <a:lnSpc>
                <a:spcPts val="6821"/>
              </a:lnSpc>
            </a:pPr>
            <a:r>
              <a:rPr lang="en-US" sz="4872" b="true">
                <a:solidFill>
                  <a:srgbClr val="FFFFFF"/>
                </a:solidFill>
                <a:latin typeface="Montserrat Bold"/>
                <a:ea typeface="Montserrat Bold"/>
                <a:cs typeface="Montserrat Bold"/>
                <a:sym typeface="Montserrat Bold"/>
              </a:rPr>
              <a:t>Conclusion</a:t>
            </a:r>
          </a:p>
        </p:txBody>
      </p:sp>
      <p:grpSp>
        <p:nvGrpSpPr>
          <p:cNvPr name="Group 19" id="19"/>
          <p:cNvGrpSpPr/>
          <p:nvPr/>
        </p:nvGrpSpPr>
        <p:grpSpPr>
          <a:xfrm rot="0">
            <a:off x="352700" y="869922"/>
            <a:ext cx="4723965" cy="472396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grpSp>
        <p:nvGrpSpPr>
          <p:cNvPr name="Group 21" id="21"/>
          <p:cNvGrpSpPr/>
          <p:nvPr/>
        </p:nvGrpSpPr>
        <p:grpSpPr>
          <a:xfrm rot="0">
            <a:off x="8219053" y="5120185"/>
            <a:ext cx="6634148" cy="1218930"/>
            <a:chOff x="0" y="0"/>
            <a:chExt cx="8845531" cy="1625240"/>
          </a:xfrm>
        </p:grpSpPr>
        <p:grpSp>
          <p:nvGrpSpPr>
            <p:cNvPr name="Group 22" id="22"/>
            <p:cNvGrpSpPr/>
            <p:nvPr/>
          </p:nvGrpSpPr>
          <p:grpSpPr>
            <a:xfrm rot="0">
              <a:off x="0" y="0"/>
              <a:ext cx="8845531" cy="1625240"/>
              <a:chOff x="0" y="0"/>
              <a:chExt cx="1463458" cy="268890"/>
            </a:xfrm>
          </p:grpSpPr>
          <p:sp>
            <p:nvSpPr>
              <p:cNvPr name="Freeform 23" id="23"/>
              <p:cNvSpPr/>
              <p:nvPr/>
            </p:nvSpPr>
            <p:spPr>
              <a:xfrm flipH="false" flipV="false" rot="0">
                <a:off x="0" y="0"/>
                <a:ext cx="1463458" cy="268890"/>
              </a:xfrm>
              <a:custGeom>
                <a:avLst/>
                <a:gdLst/>
                <a:ahLst/>
                <a:cxnLst/>
                <a:rect r="r" b="b" t="t" l="l"/>
                <a:pathLst>
                  <a:path h="268890" w="1463458">
                    <a:moveTo>
                      <a:pt x="0" y="0"/>
                    </a:moveTo>
                    <a:lnTo>
                      <a:pt x="1463458" y="0"/>
                    </a:lnTo>
                    <a:lnTo>
                      <a:pt x="1463458"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24" id="24"/>
              <p:cNvSpPr txBox="true"/>
              <p:nvPr/>
            </p:nvSpPr>
            <p:spPr>
              <a:xfrm>
                <a:off x="0" y="-38100"/>
                <a:ext cx="1463458" cy="306990"/>
              </a:xfrm>
              <a:prstGeom prst="rect">
                <a:avLst/>
              </a:prstGeom>
            </p:spPr>
            <p:txBody>
              <a:bodyPr anchor="ctr" rtlCol="false" tIns="50800" lIns="50800" bIns="50800" rIns="50800"/>
              <a:lstStyle/>
              <a:p>
                <a:pPr algn="ctr">
                  <a:lnSpc>
                    <a:spcPts val="2660"/>
                  </a:lnSpc>
                </a:pPr>
              </a:p>
            </p:txBody>
          </p:sp>
        </p:grpSp>
        <p:sp>
          <p:nvSpPr>
            <p:cNvPr name="TextBox 25" id="25"/>
            <p:cNvSpPr txBox="true"/>
            <p:nvPr/>
          </p:nvSpPr>
          <p:spPr>
            <a:xfrm rot="0">
              <a:off x="0" y="134310"/>
              <a:ext cx="8845531" cy="1251846"/>
            </a:xfrm>
            <a:prstGeom prst="rect">
              <a:avLst/>
            </a:prstGeom>
          </p:spPr>
          <p:txBody>
            <a:bodyPr anchor="t" rtlCol="false" tIns="0" lIns="0" bIns="0" rIns="0">
              <a:spAutoFit/>
            </a:bodyPr>
            <a:lstStyle/>
            <a:p>
              <a:pPr algn="ctr">
                <a:lnSpc>
                  <a:spcPts val="7966"/>
                </a:lnSpc>
              </a:pPr>
              <a:r>
                <a:rPr lang="en-US" sz="5690" b="true">
                  <a:solidFill>
                    <a:srgbClr val="FFFFFF"/>
                  </a:solidFill>
                  <a:latin typeface="Montserrat Bold"/>
                  <a:ea typeface="Montserrat Bold"/>
                  <a:cs typeface="Montserrat Bold"/>
                  <a:sym typeface="Montserrat Bold"/>
                </a:rPr>
                <a:t>Perspectives</a:t>
              </a:r>
            </a:p>
          </p:txBody>
        </p:sp>
      </p:grpSp>
      <p:grpSp>
        <p:nvGrpSpPr>
          <p:cNvPr name="Group 26" id="26"/>
          <p:cNvGrpSpPr/>
          <p:nvPr/>
        </p:nvGrpSpPr>
        <p:grpSpPr>
          <a:xfrm rot="0">
            <a:off x="13611848" y="4800479"/>
            <a:ext cx="4887281" cy="488728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p:spPr>
        </p:sp>
      </p:grpSp>
      <p:sp>
        <p:nvSpPr>
          <p:cNvPr name="TextBox 28" id="28"/>
          <p:cNvSpPr txBox="true"/>
          <p:nvPr/>
        </p:nvSpPr>
        <p:spPr>
          <a:xfrm rot="0">
            <a:off x="4896811" y="6388631"/>
            <a:ext cx="8102526" cy="2836398"/>
          </a:xfrm>
          <a:prstGeom prst="rect">
            <a:avLst/>
          </a:prstGeom>
        </p:spPr>
        <p:txBody>
          <a:bodyPr anchor="t" rtlCol="false" tIns="0" lIns="0" bIns="0" rIns="0">
            <a:spAutoFit/>
          </a:bodyPr>
          <a:lstStyle/>
          <a:p>
            <a:pPr algn="l" marL="584177" indent="-292088" lvl="1">
              <a:lnSpc>
                <a:spcPts val="3788"/>
              </a:lnSpc>
              <a:buFont typeface="Arial"/>
              <a:buChar char="•"/>
            </a:pPr>
            <a:r>
              <a:rPr lang="en-US" b="true" sz="2705">
                <a:solidFill>
                  <a:srgbClr val="000000"/>
                </a:solidFill>
                <a:latin typeface="Montserrat Bold"/>
                <a:ea typeface="Montserrat Bold"/>
                <a:cs typeface="Montserrat Bold"/>
                <a:sym typeface="Montserrat Bold"/>
              </a:rPr>
              <a:t>Nouvelles langues (sérère, diola…)</a:t>
            </a:r>
          </a:p>
          <a:p>
            <a:pPr algn="l" marL="584177" indent="-292088" lvl="1">
              <a:lnSpc>
                <a:spcPts val="3788"/>
              </a:lnSpc>
              <a:buFont typeface="Arial"/>
              <a:buChar char="•"/>
            </a:pPr>
            <a:r>
              <a:rPr lang="en-US" b="true" sz="2705">
                <a:solidFill>
                  <a:srgbClr val="000000"/>
                </a:solidFill>
                <a:latin typeface="Montserrat Bold"/>
                <a:ea typeface="Montserrat Bold"/>
                <a:cs typeface="Montserrat Bold"/>
                <a:sym typeface="Montserrat Bold"/>
              </a:rPr>
              <a:t>Version Android hors ligne</a:t>
            </a:r>
          </a:p>
          <a:p>
            <a:pPr algn="l" marL="584177" indent="-292088" lvl="1">
              <a:lnSpc>
                <a:spcPts val="3788"/>
              </a:lnSpc>
              <a:buFont typeface="Arial"/>
              <a:buChar char="•"/>
            </a:pPr>
            <a:r>
              <a:rPr lang="en-US" b="true" sz="2705">
                <a:solidFill>
                  <a:srgbClr val="000000"/>
                </a:solidFill>
                <a:latin typeface="Montserrat Bold"/>
                <a:ea typeface="Montserrat Bold"/>
                <a:cs typeface="Montserrat Bold"/>
                <a:sym typeface="Montserrat Bold"/>
              </a:rPr>
              <a:t>Partenariats locaux (ONG, sages-femmes)</a:t>
            </a:r>
          </a:p>
          <a:p>
            <a:pPr algn="l" marL="584177" indent="-292088" lvl="1">
              <a:lnSpc>
                <a:spcPts val="3788"/>
              </a:lnSpc>
              <a:buFont typeface="Arial"/>
              <a:buChar char="•"/>
            </a:pPr>
            <a:r>
              <a:rPr lang="en-US" b="true" sz="2705">
                <a:solidFill>
                  <a:srgbClr val="000000"/>
                </a:solidFill>
                <a:latin typeface="Montserrat Bold"/>
                <a:ea typeface="Montserrat Bold"/>
                <a:cs typeface="Montserrat Bold"/>
                <a:sym typeface="Montserrat Bold"/>
              </a:rPr>
              <a:t>Évaluation d’impact sur le terrain</a:t>
            </a:r>
          </a:p>
          <a:p>
            <a:pPr algn="l" marL="584177" indent="-292088" lvl="1">
              <a:lnSpc>
                <a:spcPts val="3788"/>
              </a:lnSpc>
              <a:buFont typeface="Arial"/>
              <a:buChar char="•"/>
            </a:pPr>
            <a:r>
              <a:rPr lang="en-US" b="true" sz="2705">
                <a:solidFill>
                  <a:srgbClr val="000000"/>
                </a:solidFill>
                <a:latin typeface="Montserrat Bold"/>
                <a:ea typeface="Montserrat Bold"/>
                <a:cs typeface="Montserrat Bold"/>
                <a:sym typeface="Montserrat Bold"/>
              </a:rPr>
              <a:t>Extensions (carnet de santé, messagerie)</a:t>
            </a:r>
          </a:p>
          <a:p>
            <a:pPr algn="l">
              <a:lnSpc>
                <a:spcPts val="3788"/>
              </a:lnSpc>
            </a:pPr>
          </a:p>
        </p:txBody>
      </p:sp>
      <p:grpSp>
        <p:nvGrpSpPr>
          <p:cNvPr name="Group 29" id="29"/>
          <p:cNvGrpSpPr/>
          <p:nvPr/>
        </p:nvGrpSpPr>
        <p:grpSpPr>
          <a:xfrm rot="0">
            <a:off x="2543863" y="8308742"/>
            <a:ext cx="528331" cy="52833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4951641" y="1772990"/>
            <a:ext cx="528331" cy="52833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85166" y="6955061"/>
            <a:ext cx="6663878" cy="66638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097270" y="1403596"/>
            <a:ext cx="1141032" cy="471175"/>
            <a:chOff x="0" y="0"/>
            <a:chExt cx="1521375" cy="628233"/>
          </a:xfrm>
        </p:grpSpPr>
        <p:grpSp>
          <p:nvGrpSpPr>
            <p:cNvPr name="Group 6" id="6"/>
            <p:cNvGrpSpPr/>
            <p:nvPr/>
          </p:nvGrpSpPr>
          <p:grpSpPr>
            <a:xfrm rot="0">
              <a:off x="0"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97714"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95428"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93143" y="0"/>
              <a:ext cx="628233" cy="6282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4078584" y="8831583"/>
            <a:ext cx="916071" cy="9160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304687" y="7691073"/>
            <a:ext cx="5024836" cy="502483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grpSp>
        <p:nvGrpSpPr>
          <p:cNvPr name="Group 23" id="23"/>
          <p:cNvGrpSpPr/>
          <p:nvPr/>
        </p:nvGrpSpPr>
        <p:grpSpPr>
          <a:xfrm rot="0">
            <a:off x="8516318" y="5880946"/>
            <a:ext cx="601574" cy="60157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427126" y="8230010"/>
            <a:ext cx="601574" cy="60157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097270" y="2547957"/>
            <a:ext cx="7896952" cy="2137810"/>
          </a:xfrm>
          <a:prstGeom prst="rect">
            <a:avLst/>
          </a:prstGeom>
        </p:spPr>
        <p:txBody>
          <a:bodyPr anchor="t" rtlCol="false" tIns="0" lIns="0" bIns="0" rIns="0">
            <a:spAutoFit/>
          </a:bodyPr>
          <a:lstStyle/>
          <a:p>
            <a:pPr algn="l">
              <a:lnSpc>
                <a:spcPts val="8312"/>
              </a:lnSpc>
            </a:pPr>
            <a:r>
              <a:rPr lang="en-US" sz="7696" b="true">
                <a:solidFill>
                  <a:srgbClr val="000000"/>
                </a:solidFill>
                <a:latin typeface="Montserrat Bold"/>
                <a:ea typeface="Montserrat Bold"/>
                <a:cs typeface="Montserrat Bold"/>
                <a:sym typeface="Montserrat Bold"/>
              </a:rPr>
              <a:t>Merci pour</a:t>
            </a:r>
          </a:p>
          <a:p>
            <a:pPr algn="l">
              <a:lnSpc>
                <a:spcPts val="8312"/>
              </a:lnSpc>
            </a:pPr>
            <a:r>
              <a:rPr lang="en-US" sz="7696" b="true">
                <a:solidFill>
                  <a:srgbClr val="000000"/>
                </a:solidFill>
                <a:latin typeface="Montserrat Bold"/>
                <a:ea typeface="Montserrat Bold"/>
                <a:cs typeface="Montserrat Bold"/>
                <a:sym typeface="Montserrat Bold"/>
              </a:rPr>
              <a:t>votre attention </a:t>
            </a:r>
          </a:p>
        </p:txBody>
      </p:sp>
      <p:sp>
        <p:nvSpPr>
          <p:cNvPr name="TextBox 30" id="30"/>
          <p:cNvSpPr txBox="true"/>
          <p:nvPr/>
        </p:nvSpPr>
        <p:spPr>
          <a:xfrm rot="0">
            <a:off x="11415626" y="1326553"/>
            <a:ext cx="6203806" cy="548218"/>
          </a:xfrm>
          <a:prstGeom prst="rect">
            <a:avLst/>
          </a:prstGeom>
        </p:spPr>
        <p:txBody>
          <a:bodyPr anchor="t" rtlCol="false" tIns="0" lIns="0" bIns="0" rIns="0">
            <a:spAutoFit/>
          </a:bodyPr>
          <a:lstStyle/>
          <a:p>
            <a:pPr algn="l">
              <a:lnSpc>
                <a:spcPts val="4433"/>
              </a:lnSpc>
            </a:pPr>
            <a:r>
              <a:rPr lang="en-US" sz="3166" spc="88" b="true">
                <a:solidFill>
                  <a:srgbClr val="171FD0"/>
                </a:solidFill>
                <a:latin typeface="Montserrat Bold"/>
                <a:ea typeface="Montserrat Bold"/>
                <a:cs typeface="Montserrat Bold"/>
                <a:sym typeface="Montserrat Bold"/>
              </a:rPr>
              <a:t>Elhadji Abdou Aziz DIAGNE</a:t>
            </a:r>
          </a:p>
        </p:txBody>
      </p:sp>
      <p:grpSp>
        <p:nvGrpSpPr>
          <p:cNvPr name="Group 31" id="31"/>
          <p:cNvGrpSpPr/>
          <p:nvPr/>
        </p:nvGrpSpPr>
        <p:grpSpPr>
          <a:xfrm rot="0">
            <a:off x="15052476" y="9069457"/>
            <a:ext cx="2566956" cy="889920"/>
            <a:chOff x="0" y="0"/>
            <a:chExt cx="3422608" cy="1186561"/>
          </a:xfrm>
        </p:grpSpPr>
        <p:grpSp>
          <p:nvGrpSpPr>
            <p:cNvPr name="Group 32" id="32"/>
            <p:cNvGrpSpPr/>
            <p:nvPr/>
          </p:nvGrpSpPr>
          <p:grpSpPr>
            <a:xfrm rot="0">
              <a:off x="0" y="0"/>
              <a:ext cx="3422608" cy="1186561"/>
              <a:chOff x="0" y="0"/>
              <a:chExt cx="775606" cy="268890"/>
            </a:xfrm>
          </p:grpSpPr>
          <p:sp>
            <p:nvSpPr>
              <p:cNvPr name="Freeform 33" id="33"/>
              <p:cNvSpPr/>
              <p:nvPr/>
            </p:nvSpPr>
            <p:spPr>
              <a:xfrm flipH="false" flipV="false" rot="0">
                <a:off x="0" y="0"/>
                <a:ext cx="775606" cy="268890"/>
              </a:xfrm>
              <a:custGeom>
                <a:avLst/>
                <a:gdLst/>
                <a:ahLst/>
                <a:cxnLst/>
                <a:rect r="r" b="b" t="t" l="l"/>
                <a:pathLst>
                  <a:path h="268890" w="775606">
                    <a:moveTo>
                      <a:pt x="0" y="0"/>
                    </a:moveTo>
                    <a:lnTo>
                      <a:pt x="775606" y="0"/>
                    </a:lnTo>
                    <a:lnTo>
                      <a:pt x="775606"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34" id="34"/>
              <p:cNvSpPr txBox="true"/>
              <p:nvPr/>
            </p:nvSpPr>
            <p:spPr>
              <a:xfrm>
                <a:off x="0" y="-38100"/>
                <a:ext cx="775606" cy="30699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0" y="98352"/>
              <a:ext cx="3422608" cy="913657"/>
            </a:xfrm>
            <a:prstGeom prst="rect">
              <a:avLst/>
            </a:prstGeom>
          </p:spPr>
          <p:txBody>
            <a:bodyPr anchor="t" rtlCol="false" tIns="0" lIns="0" bIns="0" rIns="0">
              <a:spAutoFit/>
            </a:bodyPr>
            <a:lstStyle/>
            <a:p>
              <a:pPr algn="ctr">
                <a:lnSpc>
                  <a:spcPts val="5816"/>
                </a:lnSpc>
              </a:pPr>
              <a:r>
                <a:rPr lang="en-US" sz="4154" b="true">
                  <a:solidFill>
                    <a:srgbClr val="FFFFFF"/>
                  </a:solidFill>
                  <a:latin typeface="Montserrat Bold"/>
                  <a:ea typeface="Montserrat Bold"/>
                  <a:cs typeface="Montserrat Bold"/>
                  <a:sym typeface="Montserrat Bold"/>
                </a:rPr>
                <a:t>MICDA</a:t>
              </a:r>
            </a:p>
          </p:txBody>
        </p:sp>
      </p:grpSp>
      <p:grpSp>
        <p:nvGrpSpPr>
          <p:cNvPr name="Group 36" id="36"/>
          <p:cNvGrpSpPr/>
          <p:nvPr/>
        </p:nvGrpSpPr>
        <p:grpSpPr>
          <a:xfrm rot="0">
            <a:off x="-2774240" y="-3891704"/>
            <a:ext cx="12148871" cy="12148871"/>
            <a:chOff x="0" y="0"/>
            <a:chExt cx="16198495" cy="16198495"/>
          </a:xfrm>
        </p:grpSpPr>
        <p:grpSp>
          <p:nvGrpSpPr>
            <p:cNvPr name="Group 37" id="37"/>
            <p:cNvGrpSpPr/>
            <p:nvPr/>
          </p:nvGrpSpPr>
          <p:grpSpPr>
            <a:xfrm rot="0">
              <a:off x="0" y="0"/>
              <a:ext cx="16198495" cy="1619849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21000"/>
                    </a:srgbClr>
                  </a:gs>
                  <a:gs pos="100000">
                    <a:srgbClr val="2932FF">
                      <a:alpha val="21000"/>
                    </a:srgbClr>
                  </a:gs>
                </a:gsLst>
                <a:lin ang="0"/>
              </a:gra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656236" y="656236"/>
              <a:ext cx="14886024" cy="1488602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65000"/>
                    </a:srgbClr>
                  </a:gs>
                  <a:gs pos="100000">
                    <a:srgbClr val="2932FF">
                      <a:alpha val="65000"/>
                    </a:srgbClr>
                  </a:gs>
                </a:gsLst>
                <a:lin ang="0"/>
              </a:gra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589197" y="1589197"/>
              <a:ext cx="13020101" cy="13020101"/>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7000"/>
                    </a:srgbClr>
                  </a:gs>
                  <a:gs pos="100000">
                    <a:srgbClr val="2932FF">
                      <a:alpha val="57000"/>
                    </a:srgbClr>
                  </a:gs>
                </a:gsLst>
                <a:lin ang="0"/>
              </a:gra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2482626" y="2482626"/>
              <a:ext cx="11233242" cy="1123324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49" id="49"/>
          <p:cNvGrpSpPr/>
          <p:nvPr/>
        </p:nvGrpSpPr>
        <p:grpSpPr>
          <a:xfrm rot="0">
            <a:off x="-413246" y="-1677475"/>
            <a:ext cx="7426882" cy="742688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9367" r="0" b="-40444"/>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37849" y="903605"/>
            <a:ext cx="16230600" cy="3299859"/>
            <a:chOff x="0" y="0"/>
            <a:chExt cx="2514545" cy="511235"/>
          </a:xfrm>
        </p:grpSpPr>
        <p:sp>
          <p:nvSpPr>
            <p:cNvPr name="Freeform 3" id="3"/>
            <p:cNvSpPr/>
            <p:nvPr/>
          </p:nvSpPr>
          <p:spPr>
            <a:xfrm flipH="false" flipV="false" rot="1151059">
              <a:off x="-14177" y="-398955"/>
              <a:ext cx="2542899" cy="1309144"/>
            </a:xfrm>
            <a:custGeom>
              <a:avLst/>
              <a:gdLst/>
              <a:ahLst/>
              <a:cxnLst/>
              <a:rect r="r" b="b" t="t" l="l"/>
              <a:pathLst>
                <a:path h="1309144" w="2542899">
                  <a:moveTo>
                    <a:pt x="0" y="826300"/>
                  </a:moveTo>
                  <a:lnTo>
                    <a:pt x="2374903" y="0"/>
                  </a:lnTo>
                  <a:lnTo>
                    <a:pt x="2542899" y="482844"/>
                  </a:lnTo>
                  <a:lnTo>
                    <a:pt x="167996" y="1309144"/>
                  </a:lnTo>
                  <a:close/>
                </a:path>
              </a:pathLst>
            </a:custGeom>
            <a:blipFill>
              <a:blip r:embed="rId2"/>
              <a:stretch>
                <a:fillRect l="0" t="-14585" r="0" b="-14585"/>
              </a:stretch>
            </a:blipFill>
          </p:spPr>
        </p:sp>
      </p:grpSp>
      <p:grpSp>
        <p:nvGrpSpPr>
          <p:cNvPr name="Group 4" id="4"/>
          <p:cNvGrpSpPr/>
          <p:nvPr/>
        </p:nvGrpSpPr>
        <p:grpSpPr>
          <a:xfrm rot="0">
            <a:off x="-2033019" y="-1521500"/>
            <a:ext cx="8635659" cy="8635659"/>
            <a:chOff x="0" y="0"/>
            <a:chExt cx="11514212" cy="11514212"/>
          </a:xfrm>
        </p:grpSpPr>
        <p:grpSp>
          <p:nvGrpSpPr>
            <p:cNvPr name="Group 5" id="5"/>
            <p:cNvGrpSpPr/>
            <p:nvPr/>
          </p:nvGrpSpPr>
          <p:grpSpPr>
            <a:xfrm rot="0">
              <a:off x="0" y="0"/>
              <a:ext cx="11514212" cy="115142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21000"/>
                    </a:srgbClr>
                  </a:gs>
                  <a:gs pos="100000">
                    <a:srgbClr val="2932FF">
                      <a:alpha val="21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8" id="8"/>
            <p:cNvGrpSpPr/>
            <p:nvPr/>
          </p:nvGrpSpPr>
          <p:grpSpPr>
            <a:xfrm rot="0">
              <a:off x="466465" y="466465"/>
              <a:ext cx="10581281" cy="105812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65000"/>
                    </a:srgbClr>
                  </a:gs>
                  <a:gs pos="100000">
                    <a:srgbClr val="2932FF">
                      <a:alpha val="65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1" id="11"/>
            <p:cNvGrpSpPr/>
            <p:nvPr/>
          </p:nvGrpSpPr>
          <p:grpSpPr>
            <a:xfrm rot="0">
              <a:off x="1129633" y="1129633"/>
              <a:ext cx="9254946" cy="92549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7000"/>
                    </a:srgbClr>
                  </a:gs>
                  <a:gs pos="100000">
                    <a:srgbClr val="2932FF">
                      <a:alpha val="57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nvGrpSpPr>
            <p:cNvPr name="Group 14" id="14"/>
            <p:cNvGrpSpPr/>
            <p:nvPr/>
          </p:nvGrpSpPr>
          <p:grpSpPr>
            <a:xfrm rot="0">
              <a:off x="1764700" y="1764700"/>
              <a:ext cx="7984812" cy="798481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grpSp>
      <p:grpSp>
        <p:nvGrpSpPr>
          <p:cNvPr name="Group 17" id="17"/>
          <p:cNvGrpSpPr/>
          <p:nvPr/>
        </p:nvGrpSpPr>
        <p:grpSpPr>
          <a:xfrm rot="0">
            <a:off x="-5693364" y="-2057400"/>
            <a:ext cx="28397197" cy="3086100"/>
            <a:chOff x="0" y="0"/>
            <a:chExt cx="7479097" cy="812800"/>
          </a:xfrm>
        </p:grpSpPr>
        <p:sp>
          <p:nvSpPr>
            <p:cNvPr name="Freeform 18" id="18"/>
            <p:cNvSpPr/>
            <p:nvPr/>
          </p:nvSpPr>
          <p:spPr>
            <a:xfrm flipH="false" flipV="false" rot="0">
              <a:off x="0" y="0"/>
              <a:ext cx="7479097" cy="812800"/>
            </a:xfrm>
            <a:custGeom>
              <a:avLst/>
              <a:gdLst/>
              <a:ahLst/>
              <a:cxnLst/>
              <a:rect r="r" b="b" t="t" l="l"/>
              <a:pathLst>
                <a:path h="812800" w="7479097">
                  <a:moveTo>
                    <a:pt x="0" y="0"/>
                  </a:moveTo>
                  <a:lnTo>
                    <a:pt x="7479097" y="0"/>
                  </a:lnTo>
                  <a:lnTo>
                    <a:pt x="7479097" y="812800"/>
                  </a:lnTo>
                  <a:lnTo>
                    <a:pt x="0" y="812800"/>
                  </a:lnTo>
                  <a:close/>
                </a:path>
              </a:pathLst>
            </a:custGeom>
            <a:solidFill>
              <a:srgbClr val="FFFFFF"/>
            </a:solidFill>
          </p:spPr>
        </p:sp>
        <p:sp>
          <p:nvSpPr>
            <p:cNvPr name="TextBox 19" id="19"/>
            <p:cNvSpPr txBox="true"/>
            <p:nvPr/>
          </p:nvSpPr>
          <p:spPr>
            <a:xfrm>
              <a:off x="0" y="-38100"/>
              <a:ext cx="7479097"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0562" y="560293"/>
            <a:ext cx="1449262" cy="10671445"/>
            <a:chOff x="0" y="0"/>
            <a:chExt cx="381699" cy="2810586"/>
          </a:xfrm>
        </p:grpSpPr>
        <p:sp>
          <p:nvSpPr>
            <p:cNvPr name="Freeform 21" id="21"/>
            <p:cNvSpPr/>
            <p:nvPr/>
          </p:nvSpPr>
          <p:spPr>
            <a:xfrm flipH="false" flipV="false" rot="0">
              <a:off x="0" y="0"/>
              <a:ext cx="381699" cy="2810586"/>
            </a:xfrm>
            <a:custGeom>
              <a:avLst/>
              <a:gdLst/>
              <a:ahLst/>
              <a:cxnLst/>
              <a:rect r="r" b="b" t="t" l="l"/>
              <a:pathLst>
                <a:path h="2810586" w="381699">
                  <a:moveTo>
                    <a:pt x="0" y="0"/>
                  </a:moveTo>
                  <a:lnTo>
                    <a:pt x="381699" y="0"/>
                  </a:lnTo>
                  <a:lnTo>
                    <a:pt x="381699" y="2810586"/>
                  </a:lnTo>
                  <a:lnTo>
                    <a:pt x="0" y="2810586"/>
                  </a:lnTo>
                  <a:close/>
                </a:path>
              </a:pathLst>
            </a:custGeom>
            <a:solidFill>
              <a:srgbClr val="FFFFFF"/>
            </a:solidFill>
          </p:spPr>
        </p:sp>
        <p:sp>
          <p:nvSpPr>
            <p:cNvPr name="TextBox 22" id="22"/>
            <p:cNvSpPr txBox="true"/>
            <p:nvPr/>
          </p:nvSpPr>
          <p:spPr>
            <a:xfrm>
              <a:off x="0" y="-38100"/>
              <a:ext cx="381699" cy="284868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028700" y="4327289"/>
            <a:ext cx="16539749" cy="5726142"/>
            <a:chOff x="0" y="0"/>
            <a:chExt cx="4356148" cy="1508120"/>
          </a:xfrm>
        </p:grpSpPr>
        <p:sp>
          <p:nvSpPr>
            <p:cNvPr name="Freeform 24" id="24"/>
            <p:cNvSpPr/>
            <p:nvPr/>
          </p:nvSpPr>
          <p:spPr>
            <a:xfrm flipH="false" flipV="false" rot="0">
              <a:off x="0" y="0"/>
              <a:ext cx="4356148" cy="1508120"/>
            </a:xfrm>
            <a:custGeom>
              <a:avLst/>
              <a:gdLst/>
              <a:ahLst/>
              <a:cxnLst/>
              <a:rect r="r" b="b" t="t" l="l"/>
              <a:pathLst>
                <a:path h="1508120" w="4356148">
                  <a:moveTo>
                    <a:pt x="0" y="0"/>
                  </a:moveTo>
                  <a:lnTo>
                    <a:pt x="4356148" y="0"/>
                  </a:lnTo>
                  <a:lnTo>
                    <a:pt x="4356148" y="1508120"/>
                  </a:lnTo>
                  <a:lnTo>
                    <a:pt x="0" y="1508120"/>
                  </a:lnTo>
                  <a:close/>
                </a:path>
              </a:pathLst>
            </a:custGeom>
            <a:solidFill>
              <a:srgbClr val="F6F6F6"/>
            </a:solidFill>
          </p:spPr>
        </p:sp>
        <p:sp>
          <p:nvSpPr>
            <p:cNvPr name="TextBox 25" id="25"/>
            <p:cNvSpPr txBox="true"/>
            <p:nvPr/>
          </p:nvSpPr>
          <p:spPr>
            <a:xfrm>
              <a:off x="0" y="-38100"/>
              <a:ext cx="4356148" cy="154622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118268" y="311570"/>
            <a:ext cx="1141032" cy="471175"/>
            <a:chOff x="0" y="0"/>
            <a:chExt cx="1521375" cy="628233"/>
          </a:xfrm>
        </p:grpSpPr>
        <p:grpSp>
          <p:nvGrpSpPr>
            <p:cNvPr name="Group 27" id="27"/>
            <p:cNvGrpSpPr/>
            <p:nvPr/>
          </p:nvGrpSpPr>
          <p:grpSpPr>
            <a:xfrm rot="0">
              <a:off x="0" y="0"/>
              <a:ext cx="628233" cy="6282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297714" y="0"/>
              <a:ext cx="628233" cy="62823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595428" y="0"/>
              <a:ext cx="628233" cy="62823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893143" y="0"/>
              <a:ext cx="628233" cy="62823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9" id="39"/>
          <p:cNvSpPr txBox="true"/>
          <p:nvPr/>
        </p:nvSpPr>
        <p:spPr>
          <a:xfrm rot="0">
            <a:off x="1028700" y="345862"/>
            <a:ext cx="3868111" cy="548218"/>
          </a:xfrm>
          <a:prstGeom prst="rect">
            <a:avLst/>
          </a:prstGeom>
        </p:spPr>
        <p:txBody>
          <a:bodyPr anchor="t" rtlCol="false" tIns="0" lIns="0" bIns="0" rIns="0">
            <a:spAutoFit/>
          </a:bodyPr>
          <a:lstStyle/>
          <a:p>
            <a:pPr algn="l">
              <a:lnSpc>
                <a:spcPts val="4433"/>
              </a:lnSpc>
            </a:pPr>
            <a:r>
              <a:rPr lang="en-US" sz="3166" spc="88" b="true">
                <a:solidFill>
                  <a:srgbClr val="171FD0"/>
                </a:solidFill>
                <a:latin typeface="Montserrat Bold"/>
                <a:ea typeface="Montserrat Bold"/>
                <a:cs typeface="Montserrat Bold"/>
                <a:sym typeface="Montserrat Bold"/>
              </a:rPr>
              <a:t>Sommaire</a:t>
            </a:r>
          </a:p>
        </p:txBody>
      </p:sp>
      <p:sp>
        <p:nvSpPr>
          <p:cNvPr name="TextBox 40" id="40"/>
          <p:cNvSpPr txBox="true"/>
          <p:nvPr/>
        </p:nvSpPr>
        <p:spPr>
          <a:xfrm rot="0">
            <a:off x="3043467" y="4635636"/>
            <a:ext cx="3783097"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Contexte</a:t>
            </a:r>
          </a:p>
        </p:txBody>
      </p:sp>
      <p:grpSp>
        <p:nvGrpSpPr>
          <p:cNvPr name="Group 41" id="41"/>
          <p:cNvGrpSpPr/>
          <p:nvPr/>
        </p:nvGrpSpPr>
        <p:grpSpPr>
          <a:xfrm rot="0">
            <a:off x="1785110" y="4573055"/>
            <a:ext cx="999400" cy="745435"/>
            <a:chOff x="0" y="0"/>
            <a:chExt cx="1332533" cy="993913"/>
          </a:xfrm>
        </p:grpSpPr>
        <p:grpSp>
          <p:nvGrpSpPr>
            <p:cNvPr name="Group 42" id="42"/>
            <p:cNvGrpSpPr/>
            <p:nvPr/>
          </p:nvGrpSpPr>
          <p:grpSpPr>
            <a:xfrm rot="0">
              <a:off x="0" y="0"/>
              <a:ext cx="1332533" cy="993913"/>
              <a:chOff x="0" y="0"/>
              <a:chExt cx="360499" cy="268890"/>
            </a:xfrm>
          </p:grpSpPr>
          <p:sp>
            <p:nvSpPr>
              <p:cNvPr name="Freeform 43" id="43"/>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44" id="44"/>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01</a:t>
              </a:r>
            </a:p>
          </p:txBody>
        </p:sp>
      </p:grpSp>
      <p:sp>
        <p:nvSpPr>
          <p:cNvPr name="TextBox 46" id="46"/>
          <p:cNvSpPr txBox="true"/>
          <p:nvPr/>
        </p:nvSpPr>
        <p:spPr>
          <a:xfrm rot="0">
            <a:off x="3043467" y="5533471"/>
            <a:ext cx="3783097"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Objectifs</a:t>
            </a:r>
          </a:p>
        </p:txBody>
      </p:sp>
      <p:grpSp>
        <p:nvGrpSpPr>
          <p:cNvPr name="Group 47" id="47"/>
          <p:cNvGrpSpPr/>
          <p:nvPr/>
        </p:nvGrpSpPr>
        <p:grpSpPr>
          <a:xfrm rot="0">
            <a:off x="1785110" y="5470890"/>
            <a:ext cx="999400" cy="745435"/>
            <a:chOff x="0" y="0"/>
            <a:chExt cx="1332533" cy="993913"/>
          </a:xfrm>
        </p:grpSpPr>
        <p:grpSp>
          <p:nvGrpSpPr>
            <p:cNvPr name="Group 48" id="48"/>
            <p:cNvGrpSpPr/>
            <p:nvPr/>
          </p:nvGrpSpPr>
          <p:grpSpPr>
            <a:xfrm rot="0">
              <a:off x="0" y="0"/>
              <a:ext cx="1332533" cy="993913"/>
              <a:chOff x="0" y="0"/>
              <a:chExt cx="360499" cy="268890"/>
            </a:xfrm>
          </p:grpSpPr>
          <p:sp>
            <p:nvSpPr>
              <p:cNvPr name="Freeform 49" id="49"/>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50" id="50"/>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51" id="51"/>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02</a:t>
              </a:r>
            </a:p>
          </p:txBody>
        </p:sp>
      </p:grpSp>
      <p:sp>
        <p:nvSpPr>
          <p:cNvPr name="TextBox 52" id="52"/>
          <p:cNvSpPr txBox="true"/>
          <p:nvPr/>
        </p:nvSpPr>
        <p:spPr>
          <a:xfrm rot="0">
            <a:off x="3043467" y="6431306"/>
            <a:ext cx="3783097"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État des lieux</a:t>
            </a:r>
          </a:p>
        </p:txBody>
      </p:sp>
      <p:grpSp>
        <p:nvGrpSpPr>
          <p:cNvPr name="Group 53" id="53"/>
          <p:cNvGrpSpPr/>
          <p:nvPr/>
        </p:nvGrpSpPr>
        <p:grpSpPr>
          <a:xfrm rot="0">
            <a:off x="1785110" y="6368725"/>
            <a:ext cx="999400" cy="745435"/>
            <a:chOff x="0" y="0"/>
            <a:chExt cx="1332533" cy="993913"/>
          </a:xfrm>
        </p:grpSpPr>
        <p:grpSp>
          <p:nvGrpSpPr>
            <p:cNvPr name="Group 54" id="54"/>
            <p:cNvGrpSpPr/>
            <p:nvPr/>
          </p:nvGrpSpPr>
          <p:grpSpPr>
            <a:xfrm rot="0">
              <a:off x="0" y="0"/>
              <a:ext cx="1332533" cy="993913"/>
              <a:chOff x="0" y="0"/>
              <a:chExt cx="360499" cy="268890"/>
            </a:xfrm>
          </p:grpSpPr>
          <p:sp>
            <p:nvSpPr>
              <p:cNvPr name="Freeform 55" id="55"/>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56" id="56"/>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03</a:t>
              </a:r>
            </a:p>
          </p:txBody>
        </p:sp>
      </p:grpSp>
      <p:sp>
        <p:nvSpPr>
          <p:cNvPr name="TextBox 58" id="58"/>
          <p:cNvSpPr txBox="true"/>
          <p:nvPr/>
        </p:nvSpPr>
        <p:spPr>
          <a:xfrm rot="0">
            <a:off x="3043467" y="7329141"/>
            <a:ext cx="5693651"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Description du besoin</a:t>
            </a:r>
          </a:p>
        </p:txBody>
      </p:sp>
      <p:grpSp>
        <p:nvGrpSpPr>
          <p:cNvPr name="Group 59" id="59"/>
          <p:cNvGrpSpPr/>
          <p:nvPr/>
        </p:nvGrpSpPr>
        <p:grpSpPr>
          <a:xfrm rot="0">
            <a:off x="1785110" y="7266560"/>
            <a:ext cx="999400" cy="745435"/>
            <a:chOff x="0" y="0"/>
            <a:chExt cx="1332533" cy="993913"/>
          </a:xfrm>
        </p:grpSpPr>
        <p:grpSp>
          <p:nvGrpSpPr>
            <p:cNvPr name="Group 60" id="60"/>
            <p:cNvGrpSpPr/>
            <p:nvPr/>
          </p:nvGrpSpPr>
          <p:grpSpPr>
            <a:xfrm rot="0">
              <a:off x="0" y="0"/>
              <a:ext cx="1332533" cy="993913"/>
              <a:chOff x="0" y="0"/>
              <a:chExt cx="360499" cy="268890"/>
            </a:xfrm>
          </p:grpSpPr>
          <p:sp>
            <p:nvSpPr>
              <p:cNvPr name="Freeform 61" id="61"/>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62" id="62"/>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63" id="63"/>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04</a:t>
              </a:r>
            </a:p>
          </p:txBody>
        </p:sp>
      </p:grpSp>
      <p:sp>
        <p:nvSpPr>
          <p:cNvPr name="TextBox 64" id="64"/>
          <p:cNvSpPr txBox="true"/>
          <p:nvPr/>
        </p:nvSpPr>
        <p:spPr>
          <a:xfrm rot="0">
            <a:off x="3043467" y="8226975"/>
            <a:ext cx="5944858"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Architecture fonctionnelle</a:t>
            </a:r>
          </a:p>
        </p:txBody>
      </p:sp>
      <p:grpSp>
        <p:nvGrpSpPr>
          <p:cNvPr name="Group 65" id="65"/>
          <p:cNvGrpSpPr/>
          <p:nvPr/>
        </p:nvGrpSpPr>
        <p:grpSpPr>
          <a:xfrm rot="0">
            <a:off x="1785110" y="8164394"/>
            <a:ext cx="999400" cy="745435"/>
            <a:chOff x="0" y="0"/>
            <a:chExt cx="1332533" cy="993913"/>
          </a:xfrm>
        </p:grpSpPr>
        <p:grpSp>
          <p:nvGrpSpPr>
            <p:cNvPr name="Group 66" id="66"/>
            <p:cNvGrpSpPr/>
            <p:nvPr/>
          </p:nvGrpSpPr>
          <p:grpSpPr>
            <a:xfrm rot="0">
              <a:off x="0" y="0"/>
              <a:ext cx="1332533" cy="993913"/>
              <a:chOff x="0" y="0"/>
              <a:chExt cx="360499" cy="268890"/>
            </a:xfrm>
          </p:grpSpPr>
          <p:sp>
            <p:nvSpPr>
              <p:cNvPr name="Freeform 67" id="67"/>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68" id="68"/>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69" id="69"/>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05</a:t>
              </a:r>
            </a:p>
          </p:txBody>
        </p:sp>
      </p:grpSp>
      <p:sp>
        <p:nvSpPr>
          <p:cNvPr name="TextBox 70" id="70"/>
          <p:cNvSpPr txBox="true"/>
          <p:nvPr/>
        </p:nvSpPr>
        <p:spPr>
          <a:xfrm rot="0">
            <a:off x="3043467" y="9124810"/>
            <a:ext cx="5461767"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Architecture applicative</a:t>
            </a:r>
          </a:p>
        </p:txBody>
      </p:sp>
      <p:grpSp>
        <p:nvGrpSpPr>
          <p:cNvPr name="Group 71" id="71"/>
          <p:cNvGrpSpPr/>
          <p:nvPr/>
        </p:nvGrpSpPr>
        <p:grpSpPr>
          <a:xfrm rot="0">
            <a:off x="1785110" y="9062229"/>
            <a:ext cx="999400" cy="745435"/>
            <a:chOff x="0" y="0"/>
            <a:chExt cx="1332533" cy="993913"/>
          </a:xfrm>
        </p:grpSpPr>
        <p:grpSp>
          <p:nvGrpSpPr>
            <p:cNvPr name="Group 72" id="72"/>
            <p:cNvGrpSpPr/>
            <p:nvPr/>
          </p:nvGrpSpPr>
          <p:grpSpPr>
            <a:xfrm rot="0">
              <a:off x="0" y="0"/>
              <a:ext cx="1332533" cy="993913"/>
              <a:chOff x="0" y="0"/>
              <a:chExt cx="360499" cy="268890"/>
            </a:xfrm>
          </p:grpSpPr>
          <p:sp>
            <p:nvSpPr>
              <p:cNvPr name="Freeform 73" id="73"/>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74" id="74"/>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75" id="75"/>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06</a:t>
              </a:r>
            </a:p>
          </p:txBody>
        </p:sp>
      </p:grpSp>
      <p:sp>
        <p:nvSpPr>
          <p:cNvPr name="TextBox 76" id="76"/>
          <p:cNvSpPr txBox="true"/>
          <p:nvPr/>
        </p:nvSpPr>
        <p:spPr>
          <a:xfrm rot="0">
            <a:off x="11504980" y="4635636"/>
            <a:ext cx="6421278"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Diagram de cas d’utilisation</a:t>
            </a:r>
          </a:p>
        </p:txBody>
      </p:sp>
      <p:grpSp>
        <p:nvGrpSpPr>
          <p:cNvPr name="Group 77" id="77"/>
          <p:cNvGrpSpPr/>
          <p:nvPr/>
        </p:nvGrpSpPr>
        <p:grpSpPr>
          <a:xfrm rot="0">
            <a:off x="10360923" y="4573055"/>
            <a:ext cx="999400" cy="745435"/>
            <a:chOff x="0" y="0"/>
            <a:chExt cx="1332533" cy="993913"/>
          </a:xfrm>
        </p:grpSpPr>
        <p:grpSp>
          <p:nvGrpSpPr>
            <p:cNvPr name="Group 78" id="78"/>
            <p:cNvGrpSpPr/>
            <p:nvPr/>
          </p:nvGrpSpPr>
          <p:grpSpPr>
            <a:xfrm rot="0">
              <a:off x="0" y="0"/>
              <a:ext cx="1332533" cy="993913"/>
              <a:chOff x="0" y="0"/>
              <a:chExt cx="360499" cy="268890"/>
            </a:xfrm>
          </p:grpSpPr>
          <p:sp>
            <p:nvSpPr>
              <p:cNvPr name="Freeform 79" id="79"/>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80" id="80"/>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81" id="81"/>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07</a:t>
              </a:r>
            </a:p>
          </p:txBody>
        </p:sp>
      </p:grpSp>
      <p:sp>
        <p:nvSpPr>
          <p:cNvPr name="TextBox 82" id="82"/>
          <p:cNvSpPr txBox="true"/>
          <p:nvPr/>
        </p:nvSpPr>
        <p:spPr>
          <a:xfrm rot="0">
            <a:off x="11619280" y="5533471"/>
            <a:ext cx="5423054"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Architecture technique</a:t>
            </a:r>
          </a:p>
        </p:txBody>
      </p:sp>
      <p:grpSp>
        <p:nvGrpSpPr>
          <p:cNvPr name="Group 83" id="83"/>
          <p:cNvGrpSpPr/>
          <p:nvPr/>
        </p:nvGrpSpPr>
        <p:grpSpPr>
          <a:xfrm rot="0">
            <a:off x="10360923" y="5470890"/>
            <a:ext cx="999400" cy="745435"/>
            <a:chOff x="0" y="0"/>
            <a:chExt cx="1332533" cy="993913"/>
          </a:xfrm>
        </p:grpSpPr>
        <p:grpSp>
          <p:nvGrpSpPr>
            <p:cNvPr name="Group 84" id="84"/>
            <p:cNvGrpSpPr/>
            <p:nvPr/>
          </p:nvGrpSpPr>
          <p:grpSpPr>
            <a:xfrm rot="0">
              <a:off x="0" y="0"/>
              <a:ext cx="1332533" cy="993913"/>
              <a:chOff x="0" y="0"/>
              <a:chExt cx="360499" cy="268890"/>
            </a:xfrm>
          </p:grpSpPr>
          <p:sp>
            <p:nvSpPr>
              <p:cNvPr name="Freeform 85" id="85"/>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86" id="86"/>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87" id="87"/>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08</a:t>
              </a:r>
            </a:p>
          </p:txBody>
        </p:sp>
      </p:grpSp>
      <p:sp>
        <p:nvSpPr>
          <p:cNvPr name="TextBox 88" id="88"/>
          <p:cNvSpPr txBox="true"/>
          <p:nvPr/>
        </p:nvSpPr>
        <p:spPr>
          <a:xfrm rot="0">
            <a:off x="11619280" y="6431306"/>
            <a:ext cx="5273967"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Estimation technique</a:t>
            </a:r>
          </a:p>
        </p:txBody>
      </p:sp>
      <p:grpSp>
        <p:nvGrpSpPr>
          <p:cNvPr name="Group 89" id="89"/>
          <p:cNvGrpSpPr/>
          <p:nvPr/>
        </p:nvGrpSpPr>
        <p:grpSpPr>
          <a:xfrm rot="0">
            <a:off x="10360923" y="6368725"/>
            <a:ext cx="999400" cy="745435"/>
            <a:chOff x="0" y="0"/>
            <a:chExt cx="1332533" cy="993913"/>
          </a:xfrm>
        </p:grpSpPr>
        <p:grpSp>
          <p:nvGrpSpPr>
            <p:cNvPr name="Group 90" id="90"/>
            <p:cNvGrpSpPr/>
            <p:nvPr/>
          </p:nvGrpSpPr>
          <p:grpSpPr>
            <a:xfrm rot="0">
              <a:off x="0" y="0"/>
              <a:ext cx="1332533" cy="993913"/>
              <a:chOff x="0" y="0"/>
              <a:chExt cx="360499" cy="268890"/>
            </a:xfrm>
          </p:grpSpPr>
          <p:sp>
            <p:nvSpPr>
              <p:cNvPr name="Freeform 91" id="91"/>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92" id="92"/>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93" id="93"/>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09</a:t>
              </a:r>
            </a:p>
          </p:txBody>
        </p:sp>
      </p:grpSp>
      <p:sp>
        <p:nvSpPr>
          <p:cNvPr name="TextBox 94" id="94"/>
          <p:cNvSpPr txBox="true"/>
          <p:nvPr/>
        </p:nvSpPr>
        <p:spPr>
          <a:xfrm rot="0">
            <a:off x="11619280" y="7329141"/>
            <a:ext cx="5069505"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Budget prévisionnel</a:t>
            </a:r>
          </a:p>
        </p:txBody>
      </p:sp>
      <p:grpSp>
        <p:nvGrpSpPr>
          <p:cNvPr name="Group 95" id="95"/>
          <p:cNvGrpSpPr/>
          <p:nvPr/>
        </p:nvGrpSpPr>
        <p:grpSpPr>
          <a:xfrm rot="0">
            <a:off x="10360923" y="7266560"/>
            <a:ext cx="999400" cy="745435"/>
            <a:chOff x="0" y="0"/>
            <a:chExt cx="1332533" cy="993913"/>
          </a:xfrm>
        </p:grpSpPr>
        <p:grpSp>
          <p:nvGrpSpPr>
            <p:cNvPr name="Group 96" id="96"/>
            <p:cNvGrpSpPr/>
            <p:nvPr/>
          </p:nvGrpSpPr>
          <p:grpSpPr>
            <a:xfrm rot="0">
              <a:off x="0" y="0"/>
              <a:ext cx="1332533" cy="993913"/>
              <a:chOff x="0" y="0"/>
              <a:chExt cx="360499" cy="268890"/>
            </a:xfrm>
          </p:grpSpPr>
          <p:sp>
            <p:nvSpPr>
              <p:cNvPr name="Freeform 97" id="97"/>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98" id="98"/>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99" id="99"/>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10</a:t>
              </a:r>
            </a:p>
          </p:txBody>
        </p:sp>
      </p:grpSp>
      <p:sp>
        <p:nvSpPr>
          <p:cNvPr name="TextBox 100" id="100"/>
          <p:cNvSpPr txBox="true"/>
          <p:nvPr/>
        </p:nvSpPr>
        <p:spPr>
          <a:xfrm rot="0">
            <a:off x="11619280" y="8226975"/>
            <a:ext cx="5423054"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Analyse des risques</a:t>
            </a:r>
          </a:p>
        </p:txBody>
      </p:sp>
      <p:grpSp>
        <p:nvGrpSpPr>
          <p:cNvPr name="Group 101" id="101"/>
          <p:cNvGrpSpPr/>
          <p:nvPr/>
        </p:nvGrpSpPr>
        <p:grpSpPr>
          <a:xfrm rot="0">
            <a:off x="10360923" y="8164394"/>
            <a:ext cx="999400" cy="745435"/>
            <a:chOff x="0" y="0"/>
            <a:chExt cx="1332533" cy="993913"/>
          </a:xfrm>
        </p:grpSpPr>
        <p:grpSp>
          <p:nvGrpSpPr>
            <p:cNvPr name="Group 102" id="102"/>
            <p:cNvGrpSpPr/>
            <p:nvPr/>
          </p:nvGrpSpPr>
          <p:grpSpPr>
            <a:xfrm rot="0">
              <a:off x="0" y="0"/>
              <a:ext cx="1332533" cy="993913"/>
              <a:chOff x="0" y="0"/>
              <a:chExt cx="360499" cy="268890"/>
            </a:xfrm>
          </p:grpSpPr>
          <p:sp>
            <p:nvSpPr>
              <p:cNvPr name="Freeform 103" id="103"/>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104" id="104"/>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105" id="105"/>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11</a:t>
              </a:r>
            </a:p>
          </p:txBody>
        </p:sp>
      </p:grpSp>
      <p:sp>
        <p:nvSpPr>
          <p:cNvPr name="TextBox 106" id="106"/>
          <p:cNvSpPr txBox="true"/>
          <p:nvPr/>
        </p:nvSpPr>
        <p:spPr>
          <a:xfrm rot="0">
            <a:off x="11562130" y="9124810"/>
            <a:ext cx="5949170" cy="563123"/>
          </a:xfrm>
          <a:prstGeom prst="rect">
            <a:avLst/>
          </a:prstGeom>
        </p:spPr>
        <p:txBody>
          <a:bodyPr anchor="t" rtlCol="false" tIns="0" lIns="0" bIns="0" rIns="0">
            <a:spAutoFit/>
          </a:bodyPr>
          <a:lstStyle/>
          <a:p>
            <a:pPr algn="l">
              <a:lnSpc>
                <a:spcPts val="4654"/>
              </a:lnSpc>
            </a:pPr>
            <a:r>
              <a:rPr lang="en-US" sz="3324" b="true">
                <a:solidFill>
                  <a:srgbClr val="000000"/>
                </a:solidFill>
                <a:latin typeface="Montserrat Medium"/>
                <a:ea typeface="Montserrat Medium"/>
                <a:cs typeface="Montserrat Medium"/>
                <a:sym typeface="Montserrat Medium"/>
              </a:rPr>
              <a:t>Conclusion et perspectives</a:t>
            </a:r>
          </a:p>
        </p:txBody>
      </p:sp>
      <p:grpSp>
        <p:nvGrpSpPr>
          <p:cNvPr name="Group 107" id="107"/>
          <p:cNvGrpSpPr/>
          <p:nvPr/>
        </p:nvGrpSpPr>
        <p:grpSpPr>
          <a:xfrm rot="0">
            <a:off x="10360923" y="9062229"/>
            <a:ext cx="999400" cy="745435"/>
            <a:chOff x="0" y="0"/>
            <a:chExt cx="1332533" cy="993913"/>
          </a:xfrm>
        </p:grpSpPr>
        <p:grpSp>
          <p:nvGrpSpPr>
            <p:cNvPr name="Group 108" id="108"/>
            <p:cNvGrpSpPr/>
            <p:nvPr/>
          </p:nvGrpSpPr>
          <p:grpSpPr>
            <a:xfrm rot="0">
              <a:off x="0" y="0"/>
              <a:ext cx="1332533" cy="993913"/>
              <a:chOff x="0" y="0"/>
              <a:chExt cx="360499" cy="268890"/>
            </a:xfrm>
          </p:grpSpPr>
          <p:sp>
            <p:nvSpPr>
              <p:cNvPr name="Freeform 109" id="109"/>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gradFill rotWithShape="true">
                <a:gsLst>
                  <a:gs pos="0">
                    <a:srgbClr val="1119C2">
                      <a:alpha val="100000"/>
                    </a:srgbClr>
                  </a:gs>
                  <a:gs pos="100000">
                    <a:srgbClr val="2932FF">
                      <a:alpha val="100000"/>
                    </a:srgbClr>
                  </a:gs>
                </a:gsLst>
                <a:lin ang="0"/>
              </a:gradFill>
            </p:spPr>
          </p:sp>
          <p:sp>
            <p:nvSpPr>
              <p:cNvPr name="TextBox 110" id="110"/>
              <p:cNvSpPr txBox="true"/>
              <p:nvPr/>
            </p:nvSpPr>
            <p:spPr>
              <a:xfrm>
                <a:off x="0" y="-38100"/>
                <a:ext cx="360499" cy="306990"/>
              </a:xfrm>
              <a:prstGeom prst="rect">
                <a:avLst/>
              </a:prstGeom>
            </p:spPr>
            <p:txBody>
              <a:bodyPr anchor="ctr" rtlCol="false" tIns="50800" lIns="50800" bIns="50800" rIns="50800"/>
              <a:lstStyle/>
              <a:p>
                <a:pPr algn="ctr">
                  <a:lnSpc>
                    <a:spcPts val="2659"/>
                  </a:lnSpc>
                </a:pPr>
              </a:p>
            </p:txBody>
          </p:sp>
        </p:grpSp>
        <p:sp>
          <p:nvSpPr>
            <p:cNvPr name="TextBox 111" id="111"/>
            <p:cNvSpPr txBox="true"/>
            <p:nvPr/>
          </p:nvSpPr>
          <p:spPr>
            <a:xfrm rot="0">
              <a:off x="0" y="79537"/>
              <a:ext cx="1332533" cy="768165"/>
            </a:xfrm>
            <a:prstGeom prst="rect">
              <a:avLst/>
            </a:prstGeom>
          </p:spPr>
          <p:txBody>
            <a:bodyPr anchor="t" rtlCol="false" tIns="0" lIns="0" bIns="0" rIns="0">
              <a:spAutoFit/>
            </a:bodyPr>
            <a:lstStyle/>
            <a:p>
              <a:pPr algn="ctr">
                <a:lnSpc>
                  <a:spcPts val="4871"/>
                </a:lnSpc>
              </a:pPr>
              <a:r>
                <a:rPr lang="en-US" sz="3479" b="true">
                  <a:solidFill>
                    <a:srgbClr val="FFFFFF"/>
                  </a:solidFill>
                  <a:latin typeface="Montserrat Bold"/>
                  <a:ea typeface="Montserrat Bold"/>
                  <a:cs typeface="Montserrat Bold"/>
                  <a:sym typeface="Montserrat Bold"/>
                </a:rPr>
                <a:t>12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72193" y="-928307"/>
            <a:ext cx="12143613" cy="121436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1119C2">
                      <a:alpha val="100000"/>
                    </a:srgbClr>
                  </a:gs>
                  <a:gs pos="100000">
                    <a:srgbClr val="2932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000000"/>
                  </a:solidFill>
                  <a:latin typeface="Open Sans"/>
                  <a:ea typeface="Open Sans"/>
                  <a:cs typeface="Open Sans"/>
                  <a:sym typeface="Open Sans"/>
                </a:rPr>
                <a:t>   </a:t>
              </a:r>
            </a:p>
          </p:txBody>
        </p:sp>
      </p:grpSp>
      <p:grpSp>
        <p:nvGrpSpPr>
          <p:cNvPr name="Group 5" id="5"/>
          <p:cNvGrpSpPr/>
          <p:nvPr/>
        </p:nvGrpSpPr>
        <p:grpSpPr>
          <a:xfrm rot="0">
            <a:off x="3727395" y="-273105"/>
            <a:ext cx="10833209" cy="108332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F6F6"/>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3467" y="1241377"/>
            <a:ext cx="5227523" cy="522752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t="0" r="-25046" b="0"/>
              </a:stretch>
            </a:blipFill>
          </p:spPr>
        </p:sp>
      </p:grpSp>
      <p:grpSp>
        <p:nvGrpSpPr>
          <p:cNvPr name="Group 10" id="10"/>
          <p:cNvGrpSpPr/>
          <p:nvPr/>
        </p:nvGrpSpPr>
        <p:grpSpPr>
          <a:xfrm rot="0">
            <a:off x="12900894" y="4805316"/>
            <a:ext cx="5227523" cy="522752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51441" t="0" r="-38132" b="0"/>
              </a:stretch>
            </a:blipFill>
          </p:spPr>
        </p:sp>
      </p:grpSp>
      <p:grpSp>
        <p:nvGrpSpPr>
          <p:cNvPr name="Group 12" id="12"/>
          <p:cNvGrpSpPr/>
          <p:nvPr/>
        </p:nvGrpSpPr>
        <p:grpSpPr>
          <a:xfrm rot="0">
            <a:off x="2614158" y="8342229"/>
            <a:ext cx="916071" cy="9160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975411" y="443506"/>
            <a:ext cx="585194" cy="58519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5467190" y="1474946"/>
            <a:ext cx="8715093" cy="1883898"/>
          </a:xfrm>
          <a:prstGeom prst="rect">
            <a:avLst/>
          </a:prstGeom>
        </p:spPr>
        <p:txBody>
          <a:bodyPr anchor="t" rtlCol="false" tIns="0" lIns="0" bIns="0" rIns="0">
            <a:spAutoFit/>
          </a:bodyPr>
          <a:lstStyle/>
          <a:p>
            <a:pPr algn="l">
              <a:lnSpc>
                <a:spcPts val="3788"/>
              </a:lnSpc>
            </a:pPr>
            <a:r>
              <a:rPr lang="en-US" sz="2705" b="true">
                <a:solidFill>
                  <a:srgbClr val="000000"/>
                </a:solidFill>
                <a:latin typeface="Montserrat Medium"/>
                <a:ea typeface="Montserrat Medium"/>
                <a:cs typeface="Montserrat Medium"/>
                <a:sym typeface="Montserrat Medium"/>
              </a:rPr>
              <a:t>Au Sénégal, l'accès au suivi de grossesse </a:t>
            </a:r>
          </a:p>
          <a:p>
            <a:pPr algn="l">
              <a:lnSpc>
                <a:spcPts val="3788"/>
              </a:lnSpc>
            </a:pPr>
            <a:r>
              <a:rPr lang="en-US" sz="2705" b="true">
                <a:solidFill>
                  <a:srgbClr val="000000"/>
                </a:solidFill>
                <a:latin typeface="Montserrat Medium"/>
                <a:ea typeface="Montserrat Medium"/>
                <a:cs typeface="Montserrat Medium"/>
                <a:sym typeface="Montserrat Medium"/>
              </a:rPr>
              <a:t>reste difficile pour de nombreuses femmes, notamment dans les zones rurales et les </a:t>
            </a:r>
          </a:p>
          <a:p>
            <a:pPr algn="l">
              <a:lnSpc>
                <a:spcPts val="3788"/>
              </a:lnSpc>
            </a:pPr>
            <a:r>
              <a:rPr lang="en-US" sz="2705" b="true">
                <a:solidFill>
                  <a:srgbClr val="000000"/>
                </a:solidFill>
                <a:latin typeface="Montserrat Medium"/>
                <a:ea typeface="Montserrat Medium"/>
                <a:cs typeface="Montserrat Medium"/>
                <a:sym typeface="Montserrat Medium"/>
              </a:rPr>
              <a:t> quartiers urbains défavorisés.</a:t>
            </a:r>
          </a:p>
        </p:txBody>
      </p:sp>
      <p:sp>
        <p:nvSpPr>
          <p:cNvPr name="TextBox 19" id="19"/>
          <p:cNvSpPr txBox="true"/>
          <p:nvPr/>
        </p:nvSpPr>
        <p:spPr>
          <a:xfrm rot="0">
            <a:off x="5390990" y="500656"/>
            <a:ext cx="7162030" cy="779155"/>
          </a:xfrm>
          <a:prstGeom prst="rect">
            <a:avLst/>
          </a:prstGeom>
        </p:spPr>
        <p:txBody>
          <a:bodyPr anchor="t" rtlCol="false" tIns="0" lIns="0" bIns="0" rIns="0">
            <a:spAutoFit/>
          </a:bodyPr>
          <a:lstStyle/>
          <a:p>
            <a:pPr algn="ctr">
              <a:lnSpc>
                <a:spcPts val="5940"/>
              </a:lnSpc>
            </a:pPr>
            <a:r>
              <a:rPr lang="en-US" sz="5500" b="true">
                <a:solidFill>
                  <a:srgbClr val="000000"/>
                </a:solidFill>
                <a:latin typeface="Montserrat Bold"/>
                <a:ea typeface="Montserrat Bold"/>
                <a:cs typeface="Montserrat Bold"/>
                <a:sym typeface="Montserrat Bold"/>
              </a:rPr>
              <a:t>Contexte</a:t>
            </a:r>
          </a:p>
        </p:txBody>
      </p:sp>
      <p:sp>
        <p:nvSpPr>
          <p:cNvPr name="TextBox 20" id="20"/>
          <p:cNvSpPr txBox="true"/>
          <p:nvPr/>
        </p:nvSpPr>
        <p:spPr>
          <a:xfrm rot="0">
            <a:off x="5552915" y="3655113"/>
            <a:ext cx="8715093" cy="3312648"/>
          </a:xfrm>
          <a:prstGeom prst="rect">
            <a:avLst/>
          </a:prstGeom>
        </p:spPr>
        <p:txBody>
          <a:bodyPr anchor="t" rtlCol="false" tIns="0" lIns="0" bIns="0" rIns="0">
            <a:spAutoFit/>
          </a:bodyPr>
          <a:lstStyle/>
          <a:p>
            <a:pPr algn="l">
              <a:lnSpc>
                <a:spcPts val="3788"/>
              </a:lnSpc>
            </a:pPr>
            <a:r>
              <a:rPr lang="en-US" sz="2705" b="true">
                <a:solidFill>
                  <a:srgbClr val="000000"/>
                </a:solidFill>
                <a:latin typeface="Montserrat Medium"/>
                <a:ea typeface="Montserrat Medium"/>
                <a:cs typeface="Montserrat Medium"/>
                <a:sym typeface="Montserrat Medium"/>
              </a:rPr>
              <a:t>⚠️ Problèmes majeurs :</a:t>
            </a:r>
          </a:p>
          <a:p>
            <a:pPr algn="l" marL="584177" indent="-292088" lvl="1">
              <a:lnSpc>
                <a:spcPts val="3788"/>
              </a:lnSpc>
              <a:buFont typeface="Arial"/>
              <a:buChar char="•"/>
            </a:pPr>
            <a:r>
              <a:rPr lang="en-US" b="true" sz="2705">
                <a:solidFill>
                  <a:srgbClr val="000000"/>
                </a:solidFill>
                <a:latin typeface="Montserrat Medium"/>
                <a:ea typeface="Montserrat Medium"/>
                <a:cs typeface="Montserrat Medium"/>
                <a:sym typeface="Montserrat Medium"/>
              </a:rPr>
              <a:t>Éloignement des structures de santé</a:t>
            </a:r>
          </a:p>
          <a:p>
            <a:pPr algn="l" marL="584177" indent="-292088" lvl="1">
              <a:lnSpc>
                <a:spcPts val="3788"/>
              </a:lnSpc>
              <a:buFont typeface="Arial"/>
              <a:buChar char="•"/>
            </a:pPr>
            <a:r>
              <a:rPr lang="en-US" b="true" sz="2705">
                <a:solidFill>
                  <a:srgbClr val="000000"/>
                </a:solidFill>
                <a:latin typeface="Montserrat Medium"/>
                <a:ea typeface="Montserrat Medium"/>
                <a:cs typeface="Montserrat Medium"/>
                <a:sym typeface="Montserrat Medium"/>
              </a:rPr>
              <a:t>Faible alphabétisation</a:t>
            </a:r>
          </a:p>
          <a:p>
            <a:pPr algn="l" marL="584177" indent="-292088" lvl="1">
              <a:lnSpc>
                <a:spcPts val="3788"/>
              </a:lnSpc>
              <a:buFont typeface="Arial"/>
              <a:buChar char="•"/>
            </a:pPr>
            <a:r>
              <a:rPr lang="en-US" b="true" sz="2705">
                <a:solidFill>
                  <a:srgbClr val="000000"/>
                </a:solidFill>
                <a:latin typeface="Montserrat Medium"/>
                <a:ea typeface="Montserrat Medium"/>
                <a:cs typeface="Montserrat Medium"/>
                <a:sym typeface="Montserrat Medium"/>
              </a:rPr>
              <a:t>Langue : peu d'applications disponibles en wolof/pulaar</a:t>
            </a:r>
          </a:p>
          <a:p>
            <a:pPr algn="l" marL="584177" indent="-292088" lvl="1">
              <a:lnSpc>
                <a:spcPts val="3788"/>
              </a:lnSpc>
              <a:buFont typeface="Arial"/>
              <a:buChar char="•"/>
            </a:pPr>
            <a:r>
              <a:rPr lang="en-US" b="true" sz="2705">
                <a:solidFill>
                  <a:srgbClr val="000000"/>
                </a:solidFill>
                <a:latin typeface="Montserrat Medium"/>
                <a:ea typeface="Montserrat Medium"/>
                <a:cs typeface="Montserrat Medium"/>
                <a:sym typeface="Montserrat Medium"/>
              </a:rPr>
              <a:t>Connexion internet limitée</a:t>
            </a:r>
          </a:p>
          <a:p>
            <a:pPr algn="l">
              <a:lnSpc>
                <a:spcPts val="3788"/>
              </a:lnSpc>
            </a:pPr>
          </a:p>
        </p:txBody>
      </p:sp>
      <p:sp>
        <p:nvSpPr>
          <p:cNvPr name="TextBox 21" id="21"/>
          <p:cNvSpPr txBox="true"/>
          <p:nvPr/>
        </p:nvSpPr>
        <p:spPr>
          <a:xfrm rot="0">
            <a:off x="4440523" y="6890568"/>
            <a:ext cx="8715093" cy="2360148"/>
          </a:xfrm>
          <a:prstGeom prst="rect">
            <a:avLst/>
          </a:prstGeom>
        </p:spPr>
        <p:txBody>
          <a:bodyPr anchor="t" rtlCol="false" tIns="0" lIns="0" bIns="0" rIns="0">
            <a:spAutoFit/>
          </a:bodyPr>
          <a:lstStyle/>
          <a:p>
            <a:pPr algn="l">
              <a:lnSpc>
                <a:spcPts val="3788"/>
              </a:lnSpc>
            </a:pPr>
            <a:r>
              <a:rPr lang="en-US" sz="2705" b="true">
                <a:solidFill>
                  <a:srgbClr val="000000"/>
                </a:solidFill>
                <a:latin typeface="Montserrat Medium"/>
                <a:ea typeface="Montserrat Medium"/>
                <a:cs typeface="Montserrat Medium"/>
                <a:sym typeface="Montserrat Medium"/>
              </a:rPr>
              <a:t>   🎯 Notre solution :</a:t>
            </a:r>
          </a:p>
          <a:p>
            <a:pPr algn="l">
              <a:lnSpc>
                <a:spcPts val="3788"/>
              </a:lnSpc>
            </a:pPr>
            <a:r>
              <a:rPr lang="en-US" sz="2705" b="true">
                <a:solidFill>
                  <a:srgbClr val="000000"/>
                </a:solidFill>
                <a:latin typeface="Montserrat Medium"/>
                <a:ea typeface="Montserrat Medium"/>
                <a:cs typeface="Montserrat Medium"/>
                <a:sym typeface="Montserrat Medium"/>
              </a:rPr>
              <a:t>       Une application audio multilingue </a:t>
            </a:r>
          </a:p>
          <a:p>
            <a:pPr algn="l">
              <a:lnSpc>
                <a:spcPts val="3788"/>
              </a:lnSpc>
            </a:pPr>
            <a:r>
              <a:rPr lang="en-US" sz="2705" b="true">
                <a:solidFill>
                  <a:srgbClr val="000000"/>
                </a:solidFill>
                <a:latin typeface="Montserrat Medium"/>
                <a:ea typeface="Montserrat Medium"/>
                <a:cs typeface="Montserrat Medium"/>
                <a:sym typeface="Montserrat Medium"/>
              </a:rPr>
              <a:t>    </a:t>
            </a:r>
            <a:r>
              <a:rPr lang="en-US" sz="2705" b="true">
                <a:solidFill>
                  <a:srgbClr val="000000"/>
                </a:solidFill>
                <a:latin typeface="Montserrat Medium"/>
                <a:ea typeface="Montserrat Medium"/>
                <a:cs typeface="Montserrat Medium"/>
                <a:sym typeface="Montserrat Medium"/>
              </a:rPr>
              <a:t>(wolof, pulaar) adaptée au contexte local pour</a:t>
            </a:r>
          </a:p>
          <a:p>
            <a:pPr algn="l">
              <a:lnSpc>
                <a:spcPts val="3788"/>
              </a:lnSpc>
            </a:pPr>
            <a:r>
              <a:rPr lang="en-US" sz="2705" b="true">
                <a:solidFill>
                  <a:srgbClr val="000000"/>
                </a:solidFill>
                <a:latin typeface="Montserrat Medium"/>
                <a:ea typeface="Montserrat Medium"/>
                <a:cs typeface="Montserrat Medium"/>
                <a:sym typeface="Montserrat Medium"/>
              </a:rPr>
              <a:t>          un meilleur suivi de grossesse autonome                                </a:t>
            </a:r>
          </a:p>
          <a:p>
            <a:pPr algn="l">
              <a:lnSpc>
                <a:spcPts val="3788"/>
              </a:lnSpc>
            </a:pPr>
            <a:r>
              <a:rPr lang="en-US" sz="2705" b="true">
                <a:solidFill>
                  <a:srgbClr val="000000"/>
                </a:solidFill>
                <a:latin typeface="Montserrat Medium"/>
                <a:ea typeface="Montserrat Medium"/>
                <a:cs typeface="Montserrat Medium"/>
                <a:sym typeface="Montserrat Medium"/>
              </a:rPr>
              <a:t>                          et </a:t>
            </a:r>
            <a:r>
              <a:rPr lang="en-US" sz="2705" b="true">
                <a:solidFill>
                  <a:srgbClr val="000000"/>
                </a:solidFill>
                <a:latin typeface="Montserrat Medium"/>
                <a:ea typeface="Montserrat Medium"/>
                <a:cs typeface="Montserrat Medium"/>
                <a:sym typeface="Montserrat Medium"/>
              </a:rPr>
              <a:t>accessible.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5" id="15"/>
          <p:cNvGrpSpPr/>
          <p:nvPr/>
        </p:nvGrpSpPr>
        <p:grpSpPr>
          <a:xfrm rot="0">
            <a:off x="8255691" y="1508706"/>
            <a:ext cx="8851381" cy="3314449"/>
            <a:chOff x="0" y="0"/>
            <a:chExt cx="2086211" cy="781194"/>
          </a:xfrm>
        </p:grpSpPr>
        <p:sp>
          <p:nvSpPr>
            <p:cNvPr name="Freeform 16" id="16"/>
            <p:cNvSpPr/>
            <p:nvPr/>
          </p:nvSpPr>
          <p:spPr>
            <a:xfrm flipH="false" flipV="false" rot="0">
              <a:off x="0" y="0"/>
              <a:ext cx="2086211" cy="781193"/>
            </a:xfrm>
            <a:custGeom>
              <a:avLst/>
              <a:gdLst/>
              <a:ahLst/>
              <a:cxnLst/>
              <a:rect r="r" b="b" t="t" l="l"/>
              <a:pathLst>
                <a:path h="781193" w="2086211">
                  <a:moveTo>
                    <a:pt x="35861" y="0"/>
                  </a:moveTo>
                  <a:lnTo>
                    <a:pt x="2050350" y="0"/>
                  </a:lnTo>
                  <a:cubicBezTo>
                    <a:pt x="2070156" y="0"/>
                    <a:pt x="2086211" y="16055"/>
                    <a:pt x="2086211" y="35861"/>
                  </a:cubicBezTo>
                  <a:lnTo>
                    <a:pt x="2086211" y="745333"/>
                  </a:lnTo>
                  <a:cubicBezTo>
                    <a:pt x="2086211" y="765138"/>
                    <a:pt x="2070156" y="781193"/>
                    <a:pt x="2050350" y="781193"/>
                  </a:cubicBezTo>
                  <a:lnTo>
                    <a:pt x="35861" y="781193"/>
                  </a:lnTo>
                  <a:cubicBezTo>
                    <a:pt x="16055" y="781193"/>
                    <a:pt x="0" y="765138"/>
                    <a:pt x="0" y="745333"/>
                  </a:cubicBezTo>
                  <a:lnTo>
                    <a:pt x="0" y="35861"/>
                  </a:lnTo>
                  <a:cubicBezTo>
                    <a:pt x="0" y="16055"/>
                    <a:pt x="16055" y="0"/>
                    <a:pt x="35861" y="0"/>
                  </a:cubicBezTo>
                  <a:close/>
                </a:path>
              </a:pathLst>
            </a:custGeom>
            <a:gradFill rotWithShape="true">
              <a:gsLst>
                <a:gs pos="0">
                  <a:srgbClr val="1119C2">
                    <a:alpha val="100000"/>
                  </a:srgbClr>
                </a:gs>
                <a:gs pos="100000">
                  <a:srgbClr val="2932FF">
                    <a:alpha val="100000"/>
                  </a:srgbClr>
                </a:gs>
              </a:gsLst>
              <a:lin ang="0"/>
            </a:gradFill>
            <a:ln cap="rnd">
              <a:noFill/>
              <a:prstDash val="solid"/>
              <a:round/>
            </a:ln>
          </p:spPr>
        </p:sp>
        <p:sp>
          <p:nvSpPr>
            <p:cNvPr name="TextBox 17" id="17"/>
            <p:cNvSpPr txBox="true"/>
            <p:nvPr/>
          </p:nvSpPr>
          <p:spPr>
            <a:xfrm>
              <a:off x="0" y="-38100"/>
              <a:ext cx="2086211" cy="81929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8255691" y="5299406"/>
            <a:ext cx="8851381" cy="4460395"/>
            <a:chOff x="0" y="0"/>
            <a:chExt cx="2086211" cy="1051285"/>
          </a:xfrm>
        </p:grpSpPr>
        <p:sp>
          <p:nvSpPr>
            <p:cNvPr name="Freeform 19" id="19"/>
            <p:cNvSpPr/>
            <p:nvPr/>
          </p:nvSpPr>
          <p:spPr>
            <a:xfrm flipH="false" flipV="false" rot="0">
              <a:off x="0" y="0"/>
              <a:ext cx="2086211" cy="1051285"/>
            </a:xfrm>
            <a:custGeom>
              <a:avLst/>
              <a:gdLst/>
              <a:ahLst/>
              <a:cxnLst/>
              <a:rect r="r" b="b" t="t" l="l"/>
              <a:pathLst>
                <a:path h="1051285" w="2086211">
                  <a:moveTo>
                    <a:pt x="35861" y="0"/>
                  </a:moveTo>
                  <a:lnTo>
                    <a:pt x="2050350" y="0"/>
                  </a:lnTo>
                  <a:cubicBezTo>
                    <a:pt x="2070156" y="0"/>
                    <a:pt x="2086211" y="16055"/>
                    <a:pt x="2086211" y="35861"/>
                  </a:cubicBezTo>
                  <a:lnTo>
                    <a:pt x="2086211" y="1015424"/>
                  </a:lnTo>
                  <a:cubicBezTo>
                    <a:pt x="2086211" y="1035230"/>
                    <a:pt x="2070156" y="1051285"/>
                    <a:pt x="2050350" y="1051285"/>
                  </a:cubicBezTo>
                  <a:lnTo>
                    <a:pt x="35861" y="1051285"/>
                  </a:lnTo>
                  <a:cubicBezTo>
                    <a:pt x="16055" y="1051285"/>
                    <a:pt x="0" y="1035230"/>
                    <a:pt x="0" y="1015424"/>
                  </a:cubicBezTo>
                  <a:lnTo>
                    <a:pt x="0" y="35861"/>
                  </a:lnTo>
                  <a:cubicBezTo>
                    <a:pt x="0" y="16055"/>
                    <a:pt x="16055" y="0"/>
                    <a:pt x="35861" y="0"/>
                  </a:cubicBezTo>
                  <a:close/>
                </a:path>
              </a:pathLst>
            </a:custGeom>
            <a:gradFill rotWithShape="true">
              <a:gsLst>
                <a:gs pos="0">
                  <a:srgbClr val="1119C2">
                    <a:alpha val="100000"/>
                  </a:srgbClr>
                </a:gs>
                <a:gs pos="100000">
                  <a:srgbClr val="2932FF">
                    <a:alpha val="100000"/>
                  </a:srgbClr>
                </a:gs>
              </a:gsLst>
              <a:lin ang="0"/>
            </a:gradFill>
            <a:ln cap="rnd">
              <a:noFill/>
              <a:prstDash val="solid"/>
              <a:round/>
            </a:ln>
          </p:spPr>
        </p:sp>
        <p:sp>
          <p:nvSpPr>
            <p:cNvPr name="TextBox 20" id="20"/>
            <p:cNvSpPr txBox="true"/>
            <p:nvPr/>
          </p:nvSpPr>
          <p:spPr>
            <a:xfrm>
              <a:off x="0" y="-38100"/>
              <a:ext cx="2086211" cy="108938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1100451" y="3840644"/>
            <a:ext cx="6685253" cy="4994800"/>
            <a:chOff x="0" y="0"/>
            <a:chExt cx="1035721" cy="773825"/>
          </a:xfrm>
        </p:grpSpPr>
        <p:sp>
          <p:nvSpPr>
            <p:cNvPr name="Freeform 22" id="22"/>
            <p:cNvSpPr/>
            <p:nvPr/>
          </p:nvSpPr>
          <p:spPr>
            <a:xfrm flipH="false" flipV="false" rot="0">
              <a:off x="0" y="0"/>
              <a:ext cx="1035721" cy="773825"/>
            </a:xfrm>
            <a:custGeom>
              <a:avLst/>
              <a:gdLst/>
              <a:ahLst/>
              <a:cxnLst/>
              <a:rect r="r" b="b" t="t" l="l"/>
              <a:pathLst>
                <a:path h="773825" w="1035721">
                  <a:moveTo>
                    <a:pt x="26635" y="0"/>
                  </a:moveTo>
                  <a:lnTo>
                    <a:pt x="1009085" y="0"/>
                  </a:lnTo>
                  <a:cubicBezTo>
                    <a:pt x="1016149" y="0"/>
                    <a:pt x="1022924" y="2806"/>
                    <a:pt x="1027919" y="7801"/>
                  </a:cubicBezTo>
                  <a:cubicBezTo>
                    <a:pt x="1032914" y="12796"/>
                    <a:pt x="1035721" y="19571"/>
                    <a:pt x="1035721" y="26635"/>
                  </a:cubicBezTo>
                  <a:lnTo>
                    <a:pt x="1035721" y="747190"/>
                  </a:lnTo>
                  <a:cubicBezTo>
                    <a:pt x="1035721" y="754254"/>
                    <a:pt x="1032914" y="761029"/>
                    <a:pt x="1027919" y="766024"/>
                  </a:cubicBezTo>
                  <a:cubicBezTo>
                    <a:pt x="1022924" y="771019"/>
                    <a:pt x="1016149" y="773825"/>
                    <a:pt x="1009085" y="773825"/>
                  </a:cubicBezTo>
                  <a:lnTo>
                    <a:pt x="26635" y="773825"/>
                  </a:lnTo>
                  <a:cubicBezTo>
                    <a:pt x="19571" y="773825"/>
                    <a:pt x="12796" y="771019"/>
                    <a:pt x="7801" y="766024"/>
                  </a:cubicBezTo>
                  <a:cubicBezTo>
                    <a:pt x="2806" y="761029"/>
                    <a:pt x="0" y="754254"/>
                    <a:pt x="0" y="747190"/>
                  </a:cubicBezTo>
                  <a:lnTo>
                    <a:pt x="0" y="26635"/>
                  </a:lnTo>
                  <a:cubicBezTo>
                    <a:pt x="0" y="19571"/>
                    <a:pt x="2806" y="12796"/>
                    <a:pt x="7801" y="7801"/>
                  </a:cubicBezTo>
                  <a:cubicBezTo>
                    <a:pt x="12796" y="2806"/>
                    <a:pt x="19571" y="0"/>
                    <a:pt x="26635" y="0"/>
                  </a:cubicBezTo>
                  <a:close/>
                </a:path>
              </a:pathLst>
            </a:custGeom>
            <a:blipFill>
              <a:blip r:embed="rId2"/>
              <a:stretch>
                <a:fillRect l="-6070" t="0" r="-6070" b="0"/>
              </a:stretch>
            </a:blipFill>
          </p:spPr>
        </p:sp>
      </p:grpSp>
      <p:sp>
        <p:nvSpPr>
          <p:cNvPr name="TextBox 23" id="23"/>
          <p:cNvSpPr txBox="true"/>
          <p:nvPr/>
        </p:nvSpPr>
        <p:spPr>
          <a:xfrm rot="0">
            <a:off x="1224276" y="1541950"/>
            <a:ext cx="7336214" cy="1302386"/>
          </a:xfrm>
          <a:prstGeom prst="rect">
            <a:avLst/>
          </a:prstGeom>
        </p:spPr>
        <p:txBody>
          <a:bodyPr anchor="t" rtlCol="false" tIns="0" lIns="0" bIns="0" rIns="0">
            <a:spAutoFit/>
          </a:bodyPr>
          <a:lstStyle/>
          <a:p>
            <a:pPr algn="l">
              <a:lnSpc>
                <a:spcPts val="10639"/>
              </a:lnSpc>
            </a:pPr>
            <a:r>
              <a:rPr lang="en-US" sz="7599" b="true">
                <a:solidFill>
                  <a:srgbClr val="000000"/>
                </a:solidFill>
                <a:latin typeface="Roca Two Bold"/>
                <a:ea typeface="Roca Two Bold"/>
                <a:cs typeface="Roca Two Bold"/>
                <a:sym typeface="Roca Two Bold"/>
              </a:rPr>
              <a:t>Objectifs</a:t>
            </a:r>
          </a:p>
        </p:txBody>
      </p:sp>
      <p:sp>
        <p:nvSpPr>
          <p:cNvPr name="TextBox 24" id="24"/>
          <p:cNvSpPr txBox="true"/>
          <p:nvPr/>
        </p:nvSpPr>
        <p:spPr>
          <a:xfrm rot="0">
            <a:off x="9625795" y="1704062"/>
            <a:ext cx="6682673" cy="650249"/>
          </a:xfrm>
          <a:prstGeom prst="rect">
            <a:avLst/>
          </a:prstGeom>
        </p:spPr>
        <p:txBody>
          <a:bodyPr anchor="t" rtlCol="false" tIns="0" lIns="0" bIns="0" rIns="0">
            <a:spAutoFit/>
          </a:bodyPr>
          <a:lstStyle/>
          <a:p>
            <a:pPr algn="l">
              <a:lnSpc>
                <a:spcPts val="5319"/>
              </a:lnSpc>
            </a:pPr>
            <a:r>
              <a:rPr lang="en-US" sz="3799" b="true">
                <a:solidFill>
                  <a:srgbClr val="FFFFFF"/>
                </a:solidFill>
                <a:latin typeface="Roca Two Bold"/>
                <a:ea typeface="Roca Two Bold"/>
                <a:cs typeface="Roca Two Bold"/>
                <a:sym typeface="Roca Two Bold"/>
              </a:rPr>
              <a:t>Objectif principal :</a:t>
            </a:r>
          </a:p>
        </p:txBody>
      </p:sp>
      <p:sp>
        <p:nvSpPr>
          <p:cNvPr name="TextBox 25" id="25"/>
          <p:cNvSpPr txBox="true"/>
          <p:nvPr/>
        </p:nvSpPr>
        <p:spPr>
          <a:xfrm rot="0">
            <a:off x="9254320" y="5497295"/>
            <a:ext cx="6682673" cy="650249"/>
          </a:xfrm>
          <a:prstGeom prst="rect">
            <a:avLst/>
          </a:prstGeom>
        </p:spPr>
        <p:txBody>
          <a:bodyPr anchor="t" rtlCol="false" tIns="0" lIns="0" bIns="0" rIns="0">
            <a:spAutoFit/>
          </a:bodyPr>
          <a:lstStyle/>
          <a:p>
            <a:pPr algn="l">
              <a:lnSpc>
                <a:spcPts val="5319"/>
              </a:lnSpc>
            </a:pPr>
            <a:r>
              <a:rPr lang="en-US" sz="3799" b="true">
                <a:solidFill>
                  <a:srgbClr val="FFFFFF"/>
                </a:solidFill>
                <a:latin typeface="Roca Two Bold"/>
                <a:ea typeface="Roca Two Bold"/>
                <a:cs typeface="Roca Two Bold"/>
                <a:sym typeface="Roca Two Bold"/>
              </a:rPr>
              <a:t>Objectifs spécifiques :</a:t>
            </a:r>
          </a:p>
        </p:txBody>
      </p:sp>
      <p:sp>
        <p:nvSpPr>
          <p:cNvPr name="TextBox 26" id="26"/>
          <p:cNvSpPr txBox="true"/>
          <p:nvPr/>
        </p:nvSpPr>
        <p:spPr>
          <a:xfrm rot="0">
            <a:off x="9144000" y="2502042"/>
            <a:ext cx="7760816" cy="2321113"/>
          </a:xfrm>
          <a:prstGeom prst="rect">
            <a:avLst/>
          </a:prstGeom>
        </p:spPr>
        <p:txBody>
          <a:bodyPr anchor="t" rtlCol="false" tIns="0" lIns="0" bIns="0" rIns="0">
            <a:spAutoFit/>
          </a:bodyPr>
          <a:lstStyle/>
          <a:p>
            <a:pPr algn="l">
              <a:lnSpc>
                <a:spcPts val="3754"/>
              </a:lnSpc>
            </a:pPr>
            <a:r>
              <a:rPr lang="en-US" sz="2681">
                <a:solidFill>
                  <a:srgbClr val="FFFFFF"/>
                </a:solidFill>
                <a:latin typeface="DM Sans"/>
                <a:ea typeface="DM Sans"/>
                <a:cs typeface="DM Sans"/>
                <a:sym typeface="DM Sans"/>
              </a:rPr>
              <a:t>Créer une application web et mobile simple et multilingue pour aider les femmes enceintes à suivre leur grossesse, avec des rappels, des conseils santé et des messages vocaux.</a:t>
            </a:r>
          </a:p>
          <a:p>
            <a:pPr algn="l">
              <a:lnSpc>
                <a:spcPts val="3754"/>
              </a:lnSpc>
            </a:pPr>
          </a:p>
        </p:txBody>
      </p:sp>
      <p:sp>
        <p:nvSpPr>
          <p:cNvPr name="TextBox 27" id="27"/>
          <p:cNvSpPr txBox="true"/>
          <p:nvPr/>
        </p:nvSpPr>
        <p:spPr>
          <a:xfrm rot="0">
            <a:off x="8591424" y="6223744"/>
            <a:ext cx="7760816" cy="3726078"/>
          </a:xfrm>
          <a:prstGeom prst="rect">
            <a:avLst/>
          </a:prstGeom>
        </p:spPr>
        <p:txBody>
          <a:bodyPr anchor="t" rtlCol="false" tIns="0" lIns="0" bIns="0" rIns="0">
            <a:spAutoFit/>
          </a:bodyPr>
          <a:lstStyle/>
          <a:p>
            <a:pPr algn="l" marL="579016" indent="-289508" lvl="1">
              <a:lnSpc>
                <a:spcPts val="3754"/>
              </a:lnSpc>
              <a:buFont typeface="Arial"/>
              <a:buChar char="•"/>
            </a:pPr>
            <a:r>
              <a:rPr lang="en-US" sz="2681">
                <a:solidFill>
                  <a:srgbClr val="FFFFFF"/>
                </a:solidFill>
                <a:latin typeface="DM Sans"/>
                <a:ea typeface="DM Sans"/>
                <a:cs typeface="DM Sans"/>
                <a:sym typeface="DM Sans"/>
              </a:rPr>
              <a:t>Suivi personnalisé de grossesse (semaine par semaine)</a:t>
            </a:r>
          </a:p>
          <a:p>
            <a:pPr algn="l" marL="579016" indent="-289508" lvl="1">
              <a:lnSpc>
                <a:spcPts val="3754"/>
              </a:lnSpc>
              <a:buFont typeface="Arial"/>
              <a:buChar char="•"/>
            </a:pPr>
            <a:r>
              <a:rPr lang="en-US" sz="2681">
                <a:solidFill>
                  <a:srgbClr val="FFFFFF"/>
                </a:solidFill>
                <a:latin typeface="DM Sans"/>
                <a:ea typeface="DM Sans"/>
                <a:cs typeface="DM Sans"/>
                <a:sym typeface="DM Sans"/>
              </a:rPr>
              <a:t>Rappels de rendez-vous médicaux</a:t>
            </a:r>
          </a:p>
          <a:p>
            <a:pPr algn="l" marL="579016" indent="-289508" lvl="1">
              <a:lnSpc>
                <a:spcPts val="3754"/>
              </a:lnSpc>
              <a:buFont typeface="Arial"/>
              <a:buChar char="•"/>
            </a:pPr>
            <a:r>
              <a:rPr lang="en-US" sz="2681">
                <a:solidFill>
                  <a:srgbClr val="FFFFFF"/>
                </a:solidFill>
                <a:latin typeface="DM Sans"/>
                <a:ea typeface="DM Sans"/>
                <a:cs typeface="DM Sans"/>
                <a:sym typeface="DM Sans"/>
              </a:rPr>
              <a:t>Conseils de santé simples et contextualisés</a:t>
            </a:r>
          </a:p>
          <a:p>
            <a:pPr algn="l" marL="579016" indent="-289508" lvl="1">
              <a:lnSpc>
                <a:spcPts val="3754"/>
              </a:lnSpc>
              <a:buFont typeface="Arial"/>
              <a:buChar char="•"/>
            </a:pPr>
            <a:r>
              <a:rPr lang="en-US" sz="2681">
                <a:solidFill>
                  <a:srgbClr val="FFFFFF"/>
                </a:solidFill>
                <a:latin typeface="DM Sans"/>
                <a:ea typeface="DM Sans"/>
                <a:cs typeface="DM Sans"/>
                <a:sym typeface="DM Sans"/>
              </a:rPr>
              <a:t>Messages vocaux en wolof ou pulaar</a:t>
            </a:r>
          </a:p>
          <a:p>
            <a:pPr algn="l" marL="579016" indent="-289508" lvl="1">
              <a:lnSpc>
                <a:spcPts val="3754"/>
              </a:lnSpc>
              <a:buFont typeface="Arial"/>
              <a:buChar char="•"/>
            </a:pPr>
            <a:r>
              <a:rPr lang="en-US" sz="2681">
                <a:solidFill>
                  <a:srgbClr val="FFFFFF"/>
                </a:solidFill>
                <a:latin typeface="DM Sans"/>
                <a:ea typeface="DM Sans"/>
                <a:cs typeface="DM Sans"/>
                <a:sym typeface="DM Sans"/>
              </a:rPr>
              <a:t>Interface accessible et adaptée à des utilisatrices peu lettrées</a:t>
            </a:r>
          </a:p>
          <a:p>
            <a:pPr algn="l">
              <a:lnSpc>
                <a:spcPts val="3754"/>
              </a:lnSpc>
            </a:pPr>
          </a:p>
        </p:txBody>
      </p:sp>
      <p:sp>
        <p:nvSpPr>
          <p:cNvPr name="Freeform 28" id="28"/>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grpSp>
        <p:nvGrpSpPr>
          <p:cNvPr name="Group 15" id="15"/>
          <p:cNvGrpSpPr/>
          <p:nvPr/>
        </p:nvGrpSpPr>
        <p:grpSpPr>
          <a:xfrm rot="0">
            <a:off x="1711722" y="2250094"/>
            <a:ext cx="14864555" cy="2072058"/>
            <a:chOff x="0" y="0"/>
            <a:chExt cx="3503476" cy="488370"/>
          </a:xfrm>
        </p:grpSpPr>
        <p:sp>
          <p:nvSpPr>
            <p:cNvPr name="Freeform 16" id="16"/>
            <p:cNvSpPr/>
            <p:nvPr/>
          </p:nvSpPr>
          <p:spPr>
            <a:xfrm flipH="false" flipV="false" rot="0">
              <a:off x="0" y="0"/>
              <a:ext cx="3503476" cy="488370"/>
            </a:xfrm>
            <a:custGeom>
              <a:avLst/>
              <a:gdLst/>
              <a:ahLst/>
              <a:cxnLst/>
              <a:rect r="r" b="b" t="t" l="l"/>
              <a:pathLst>
                <a:path h="488370" w="3503476">
                  <a:moveTo>
                    <a:pt x="21354" y="0"/>
                  </a:moveTo>
                  <a:lnTo>
                    <a:pt x="3482122" y="0"/>
                  </a:lnTo>
                  <a:cubicBezTo>
                    <a:pt x="3487786" y="0"/>
                    <a:pt x="3493217" y="2250"/>
                    <a:pt x="3497222" y="6254"/>
                  </a:cubicBezTo>
                  <a:cubicBezTo>
                    <a:pt x="3501226" y="10259"/>
                    <a:pt x="3503476" y="15691"/>
                    <a:pt x="3503476" y="21354"/>
                  </a:cubicBezTo>
                  <a:lnTo>
                    <a:pt x="3503476" y="467016"/>
                  </a:lnTo>
                  <a:cubicBezTo>
                    <a:pt x="3503476" y="472680"/>
                    <a:pt x="3501226" y="478111"/>
                    <a:pt x="3497222" y="482116"/>
                  </a:cubicBezTo>
                  <a:cubicBezTo>
                    <a:pt x="3493217" y="486120"/>
                    <a:pt x="3487786" y="488370"/>
                    <a:pt x="3482122" y="488370"/>
                  </a:cubicBezTo>
                  <a:lnTo>
                    <a:pt x="21354" y="488370"/>
                  </a:lnTo>
                  <a:cubicBezTo>
                    <a:pt x="15691" y="488370"/>
                    <a:pt x="10259" y="486120"/>
                    <a:pt x="6254" y="482116"/>
                  </a:cubicBezTo>
                  <a:cubicBezTo>
                    <a:pt x="2250" y="478111"/>
                    <a:pt x="0" y="472680"/>
                    <a:pt x="0" y="467016"/>
                  </a:cubicBezTo>
                  <a:lnTo>
                    <a:pt x="0" y="21354"/>
                  </a:lnTo>
                  <a:cubicBezTo>
                    <a:pt x="0" y="15691"/>
                    <a:pt x="2250" y="10259"/>
                    <a:pt x="6254" y="6254"/>
                  </a:cubicBezTo>
                  <a:cubicBezTo>
                    <a:pt x="10259" y="2250"/>
                    <a:pt x="15691" y="0"/>
                    <a:pt x="21354" y="0"/>
                  </a:cubicBezTo>
                  <a:close/>
                </a:path>
              </a:pathLst>
            </a:custGeom>
            <a:gradFill rotWithShape="true">
              <a:gsLst>
                <a:gs pos="0">
                  <a:srgbClr val="1119C2">
                    <a:alpha val="100000"/>
                  </a:srgbClr>
                </a:gs>
                <a:gs pos="100000">
                  <a:srgbClr val="2932FF">
                    <a:alpha val="100000"/>
                  </a:srgbClr>
                </a:gs>
              </a:gsLst>
              <a:lin ang="0"/>
            </a:gradFill>
            <a:ln cap="rnd">
              <a:noFill/>
              <a:prstDash val="solid"/>
              <a:round/>
            </a:ln>
          </p:spPr>
        </p:sp>
        <p:sp>
          <p:nvSpPr>
            <p:cNvPr name="TextBox 17" id="17"/>
            <p:cNvSpPr txBox="true"/>
            <p:nvPr/>
          </p:nvSpPr>
          <p:spPr>
            <a:xfrm>
              <a:off x="0" y="-38100"/>
              <a:ext cx="3503476" cy="52647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8" id="18"/>
          <p:cNvSpPr txBox="true"/>
          <p:nvPr/>
        </p:nvSpPr>
        <p:spPr>
          <a:xfrm rot="0">
            <a:off x="1028700" y="640713"/>
            <a:ext cx="7336214" cy="2645411"/>
          </a:xfrm>
          <a:prstGeom prst="rect">
            <a:avLst/>
          </a:prstGeom>
        </p:spPr>
        <p:txBody>
          <a:bodyPr anchor="t" rtlCol="false" tIns="0" lIns="0" bIns="0" rIns="0">
            <a:spAutoFit/>
          </a:bodyPr>
          <a:lstStyle/>
          <a:p>
            <a:pPr algn="l">
              <a:lnSpc>
                <a:spcPts val="10639"/>
              </a:lnSpc>
            </a:pPr>
            <a:r>
              <a:rPr lang="en-US" sz="7599" b="true">
                <a:solidFill>
                  <a:srgbClr val="000000"/>
                </a:solidFill>
                <a:latin typeface="Roca Two Bold"/>
                <a:ea typeface="Roca Two Bold"/>
                <a:cs typeface="Roca Two Bold"/>
                <a:sym typeface="Roca Two Bold"/>
              </a:rPr>
              <a:t>État des lieux</a:t>
            </a:r>
          </a:p>
          <a:p>
            <a:pPr algn="l">
              <a:lnSpc>
                <a:spcPts val="10639"/>
              </a:lnSpc>
            </a:pPr>
          </a:p>
        </p:txBody>
      </p:sp>
      <p:sp>
        <p:nvSpPr>
          <p:cNvPr name="Freeform 19" id="19"/>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2498807" y="4814614"/>
            <a:ext cx="13290386" cy="4963879"/>
          </a:xfrm>
          <a:custGeom>
            <a:avLst/>
            <a:gdLst/>
            <a:ahLst/>
            <a:cxnLst/>
            <a:rect r="r" b="b" t="t" l="l"/>
            <a:pathLst>
              <a:path h="4963879" w="13290386">
                <a:moveTo>
                  <a:pt x="0" y="0"/>
                </a:moveTo>
                <a:lnTo>
                  <a:pt x="13290386" y="0"/>
                </a:lnTo>
                <a:lnTo>
                  <a:pt x="13290386" y="4963879"/>
                </a:lnTo>
                <a:lnTo>
                  <a:pt x="0" y="4963879"/>
                </a:lnTo>
                <a:lnTo>
                  <a:pt x="0" y="0"/>
                </a:lnTo>
                <a:close/>
              </a:path>
            </a:pathLst>
          </a:custGeom>
          <a:blipFill>
            <a:blip r:embed="rId4"/>
            <a:stretch>
              <a:fillRect l="0" t="0" r="0" b="0"/>
            </a:stretch>
          </a:blipFill>
        </p:spPr>
      </p:sp>
      <p:sp>
        <p:nvSpPr>
          <p:cNvPr name="TextBox 21" id="21"/>
          <p:cNvSpPr txBox="true"/>
          <p:nvPr/>
        </p:nvSpPr>
        <p:spPr>
          <a:xfrm rot="0">
            <a:off x="2213129" y="2558183"/>
            <a:ext cx="13839346" cy="1884505"/>
          </a:xfrm>
          <a:prstGeom prst="rect">
            <a:avLst/>
          </a:prstGeom>
        </p:spPr>
        <p:txBody>
          <a:bodyPr anchor="t" rtlCol="false" tIns="0" lIns="0" bIns="0" rIns="0">
            <a:spAutoFit/>
          </a:bodyPr>
          <a:lstStyle/>
          <a:p>
            <a:pPr algn="just">
              <a:lnSpc>
                <a:spcPts val="3754"/>
              </a:lnSpc>
            </a:pPr>
            <a:r>
              <a:rPr lang="en-US" sz="2681" b="true">
                <a:solidFill>
                  <a:srgbClr val="FFFFFF"/>
                </a:solidFill>
                <a:latin typeface="DM Sans Bold"/>
                <a:ea typeface="DM Sans Bold"/>
                <a:cs typeface="DM Sans Bold"/>
                <a:sym typeface="DM Sans Bold"/>
              </a:rPr>
              <a:t>Créer une application web et mobile simple et multilingue pour aider les femmes enceintes à suivre leur grossesse, avec des rappels, des conseils santé et des messages vocaux.</a:t>
            </a:r>
          </a:p>
          <a:p>
            <a:pPr algn="just">
              <a:lnSpc>
                <a:spcPts val="375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659763"/>
            <a:ext cx="16230600" cy="1177290"/>
          </a:xfrm>
          <a:prstGeom prst="rect">
            <a:avLst/>
          </a:prstGeom>
        </p:spPr>
        <p:txBody>
          <a:bodyPr anchor="t" rtlCol="false" tIns="0" lIns="0" bIns="0" rIns="0">
            <a:spAutoFit/>
          </a:bodyPr>
          <a:lstStyle/>
          <a:p>
            <a:pPr algn="l">
              <a:lnSpc>
                <a:spcPts val="9659"/>
              </a:lnSpc>
            </a:pPr>
            <a:r>
              <a:rPr lang="en-US" sz="6899" b="true">
                <a:solidFill>
                  <a:srgbClr val="000000"/>
                </a:solidFill>
                <a:latin typeface="Roca Two Bold"/>
                <a:ea typeface="Roca Two Bold"/>
                <a:cs typeface="Roca Two Bold"/>
                <a:sym typeface="Roca Two Bold"/>
              </a:rPr>
              <a:t>Descrip</a:t>
            </a:r>
            <a:r>
              <a:rPr lang="en-US" sz="6899" b="true">
                <a:solidFill>
                  <a:srgbClr val="000000"/>
                </a:solidFill>
                <a:latin typeface="Roca Two Bold"/>
                <a:ea typeface="Roca Two Bold"/>
                <a:cs typeface="Roca Two Bold"/>
                <a:sym typeface="Roca Two Bold"/>
              </a:rPr>
              <a:t>tion du besoin et faisabilité</a:t>
            </a:r>
          </a:p>
        </p:txBody>
      </p:sp>
      <p:grpSp>
        <p:nvGrpSpPr>
          <p:cNvPr name="Group 16" id="16"/>
          <p:cNvGrpSpPr/>
          <p:nvPr/>
        </p:nvGrpSpPr>
        <p:grpSpPr>
          <a:xfrm rot="0">
            <a:off x="1692672" y="1837053"/>
            <a:ext cx="14822821" cy="2199350"/>
            <a:chOff x="0" y="0"/>
            <a:chExt cx="3903953" cy="579253"/>
          </a:xfrm>
        </p:grpSpPr>
        <p:sp>
          <p:nvSpPr>
            <p:cNvPr name="Freeform 17" id="17"/>
            <p:cNvSpPr/>
            <p:nvPr/>
          </p:nvSpPr>
          <p:spPr>
            <a:xfrm flipH="false" flipV="false" rot="0">
              <a:off x="0" y="0"/>
              <a:ext cx="3903953" cy="579253"/>
            </a:xfrm>
            <a:custGeom>
              <a:avLst/>
              <a:gdLst/>
              <a:ahLst/>
              <a:cxnLst/>
              <a:rect r="r" b="b" t="t" l="l"/>
              <a:pathLst>
                <a:path h="579253" w="3903953">
                  <a:moveTo>
                    <a:pt x="22459" y="0"/>
                  </a:moveTo>
                  <a:lnTo>
                    <a:pt x="3881494" y="0"/>
                  </a:lnTo>
                  <a:cubicBezTo>
                    <a:pt x="3887450" y="0"/>
                    <a:pt x="3893163" y="2366"/>
                    <a:pt x="3897375" y="6578"/>
                  </a:cubicBezTo>
                  <a:cubicBezTo>
                    <a:pt x="3901587" y="10790"/>
                    <a:pt x="3903953" y="16502"/>
                    <a:pt x="3903953" y="22459"/>
                  </a:cubicBezTo>
                  <a:lnTo>
                    <a:pt x="3903953" y="556794"/>
                  </a:lnTo>
                  <a:cubicBezTo>
                    <a:pt x="3903953" y="562750"/>
                    <a:pt x="3901587" y="568463"/>
                    <a:pt x="3897375" y="572674"/>
                  </a:cubicBezTo>
                  <a:cubicBezTo>
                    <a:pt x="3893163" y="576886"/>
                    <a:pt x="3887450" y="579253"/>
                    <a:pt x="3881494" y="579253"/>
                  </a:cubicBezTo>
                  <a:lnTo>
                    <a:pt x="22459" y="579253"/>
                  </a:lnTo>
                  <a:cubicBezTo>
                    <a:pt x="16502" y="579253"/>
                    <a:pt x="10790" y="576886"/>
                    <a:pt x="6578" y="572674"/>
                  </a:cubicBezTo>
                  <a:cubicBezTo>
                    <a:pt x="2366" y="568463"/>
                    <a:pt x="0" y="562750"/>
                    <a:pt x="0" y="556794"/>
                  </a:cubicBezTo>
                  <a:lnTo>
                    <a:pt x="0" y="22459"/>
                  </a:lnTo>
                  <a:cubicBezTo>
                    <a:pt x="0" y="16502"/>
                    <a:pt x="2366" y="10790"/>
                    <a:pt x="6578" y="6578"/>
                  </a:cubicBezTo>
                  <a:cubicBezTo>
                    <a:pt x="10790" y="2366"/>
                    <a:pt x="16502" y="0"/>
                    <a:pt x="22459" y="0"/>
                  </a:cubicBezTo>
                  <a:close/>
                </a:path>
              </a:pathLst>
            </a:custGeom>
            <a:solidFill>
              <a:srgbClr val="F6F6F6"/>
            </a:solidFill>
          </p:spPr>
        </p:sp>
        <p:sp>
          <p:nvSpPr>
            <p:cNvPr name="TextBox 18" id="18"/>
            <p:cNvSpPr txBox="true"/>
            <p:nvPr/>
          </p:nvSpPr>
          <p:spPr>
            <a:xfrm>
              <a:off x="0" y="-38100"/>
              <a:ext cx="3903953" cy="617353"/>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213129" y="2026542"/>
            <a:ext cx="13839346" cy="1810845"/>
          </a:xfrm>
          <a:prstGeom prst="rect">
            <a:avLst/>
          </a:prstGeom>
        </p:spPr>
        <p:txBody>
          <a:bodyPr anchor="t" rtlCol="false" tIns="0" lIns="0" bIns="0" rIns="0">
            <a:spAutoFit/>
          </a:bodyPr>
          <a:lstStyle/>
          <a:p>
            <a:pPr algn="just">
              <a:lnSpc>
                <a:spcPts val="3614"/>
              </a:lnSpc>
            </a:pPr>
            <a:r>
              <a:rPr lang="en-US" sz="2581" b="true">
                <a:solidFill>
                  <a:srgbClr val="000000"/>
                </a:solidFill>
                <a:latin typeface="DM Sans Bold"/>
                <a:ea typeface="DM Sans Bold"/>
                <a:cs typeface="DM Sans Bold"/>
                <a:sym typeface="DM Sans Bold"/>
              </a:rPr>
              <a:t>Face aux défis d'accès à l'information médicale pour les femmes enceintes peu alphabétisées au Sénégal, notamment dans les zones rurales, ce projet vise à proposer une solution numérique inclusive, multilingue et accessible, adaptée à leurs réalités linguistiques et technologiques.</a:t>
            </a:r>
          </a:p>
        </p:txBody>
      </p:sp>
      <p:grpSp>
        <p:nvGrpSpPr>
          <p:cNvPr name="Group 21" id="21"/>
          <p:cNvGrpSpPr/>
          <p:nvPr/>
        </p:nvGrpSpPr>
        <p:grpSpPr>
          <a:xfrm rot="0">
            <a:off x="1692672" y="4848406"/>
            <a:ext cx="5503111" cy="5116370"/>
            <a:chOff x="0" y="0"/>
            <a:chExt cx="1004291" cy="933713"/>
          </a:xfrm>
        </p:grpSpPr>
        <p:sp>
          <p:nvSpPr>
            <p:cNvPr name="Freeform 22" id="22"/>
            <p:cNvSpPr/>
            <p:nvPr/>
          </p:nvSpPr>
          <p:spPr>
            <a:xfrm flipH="false" flipV="false" rot="0">
              <a:off x="0" y="0"/>
              <a:ext cx="1004291" cy="933713"/>
            </a:xfrm>
            <a:custGeom>
              <a:avLst/>
              <a:gdLst/>
              <a:ahLst/>
              <a:cxnLst/>
              <a:rect r="r" b="b" t="t" l="l"/>
              <a:pathLst>
                <a:path h="933713" w="1004291">
                  <a:moveTo>
                    <a:pt x="83003" y="0"/>
                  </a:moveTo>
                  <a:lnTo>
                    <a:pt x="921288" y="0"/>
                  </a:lnTo>
                  <a:cubicBezTo>
                    <a:pt x="943302" y="0"/>
                    <a:pt x="964414" y="8745"/>
                    <a:pt x="979980" y="24311"/>
                  </a:cubicBezTo>
                  <a:cubicBezTo>
                    <a:pt x="995546" y="39877"/>
                    <a:pt x="1004291" y="60989"/>
                    <a:pt x="1004291" y="83003"/>
                  </a:cubicBezTo>
                  <a:lnTo>
                    <a:pt x="1004291" y="850710"/>
                  </a:lnTo>
                  <a:cubicBezTo>
                    <a:pt x="1004291" y="872724"/>
                    <a:pt x="995546" y="893836"/>
                    <a:pt x="979980" y="909402"/>
                  </a:cubicBezTo>
                  <a:cubicBezTo>
                    <a:pt x="964414" y="924968"/>
                    <a:pt x="943302" y="933713"/>
                    <a:pt x="921288" y="933713"/>
                  </a:cubicBezTo>
                  <a:lnTo>
                    <a:pt x="83003" y="933713"/>
                  </a:lnTo>
                  <a:cubicBezTo>
                    <a:pt x="60989" y="933713"/>
                    <a:pt x="39877" y="924968"/>
                    <a:pt x="24311" y="909402"/>
                  </a:cubicBezTo>
                  <a:cubicBezTo>
                    <a:pt x="8745" y="893836"/>
                    <a:pt x="0" y="872724"/>
                    <a:pt x="0" y="850710"/>
                  </a:cubicBezTo>
                  <a:lnTo>
                    <a:pt x="0" y="83003"/>
                  </a:lnTo>
                  <a:cubicBezTo>
                    <a:pt x="0" y="60989"/>
                    <a:pt x="8745" y="39877"/>
                    <a:pt x="24311" y="24311"/>
                  </a:cubicBezTo>
                  <a:cubicBezTo>
                    <a:pt x="39877" y="8745"/>
                    <a:pt x="60989" y="0"/>
                    <a:pt x="83003" y="0"/>
                  </a:cubicBezTo>
                  <a:close/>
                </a:path>
              </a:pathLst>
            </a:custGeom>
            <a:gradFill rotWithShape="true">
              <a:gsLst>
                <a:gs pos="0">
                  <a:srgbClr val="1119C2">
                    <a:alpha val="100000"/>
                  </a:srgbClr>
                </a:gs>
                <a:gs pos="100000">
                  <a:srgbClr val="2932FF">
                    <a:alpha val="100000"/>
                  </a:srgbClr>
                </a:gs>
              </a:gsLst>
              <a:lin ang="0"/>
            </a:gradFill>
          </p:spPr>
        </p:sp>
        <p:sp>
          <p:nvSpPr>
            <p:cNvPr name="TextBox 23" id="23"/>
            <p:cNvSpPr txBox="true"/>
            <p:nvPr/>
          </p:nvSpPr>
          <p:spPr>
            <a:xfrm>
              <a:off x="0" y="-38100"/>
              <a:ext cx="1004291" cy="971813"/>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759777" y="4848406"/>
            <a:ext cx="7755716" cy="5116370"/>
            <a:chOff x="0" y="0"/>
            <a:chExt cx="1415380" cy="933713"/>
          </a:xfrm>
        </p:grpSpPr>
        <p:sp>
          <p:nvSpPr>
            <p:cNvPr name="Freeform 25" id="25"/>
            <p:cNvSpPr/>
            <p:nvPr/>
          </p:nvSpPr>
          <p:spPr>
            <a:xfrm flipH="false" flipV="false" rot="0">
              <a:off x="0" y="0"/>
              <a:ext cx="1415380" cy="933713"/>
            </a:xfrm>
            <a:custGeom>
              <a:avLst/>
              <a:gdLst/>
              <a:ahLst/>
              <a:cxnLst/>
              <a:rect r="r" b="b" t="t" l="l"/>
              <a:pathLst>
                <a:path h="933713" w="1415380">
                  <a:moveTo>
                    <a:pt x="58895" y="0"/>
                  </a:moveTo>
                  <a:lnTo>
                    <a:pt x="1356485" y="0"/>
                  </a:lnTo>
                  <a:cubicBezTo>
                    <a:pt x="1389012" y="0"/>
                    <a:pt x="1415380" y="26368"/>
                    <a:pt x="1415380" y="58895"/>
                  </a:cubicBezTo>
                  <a:lnTo>
                    <a:pt x="1415380" y="874818"/>
                  </a:lnTo>
                  <a:cubicBezTo>
                    <a:pt x="1415380" y="890438"/>
                    <a:pt x="1409176" y="905418"/>
                    <a:pt x="1398131" y="916463"/>
                  </a:cubicBezTo>
                  <a:cubicBezTo>
                    <a:pt x="1387086" y="927508"/>
                    <a:pt x="1372105" y="933713"/>
                    <a:pt x="1356485" y="933713"/>
                  </a:cubicBezTo>
                  <a:lnTo>
                    <a:pt x="58895" y="933713"/>
                  </a:lnTo>
                  <a:cubicBezTo>
                    <a:pt x="26368" y="933713"/>
                    <a:pt x="0" y="907344"/>
                    <a:pt x="0" y="874818"/>
                  </a:cubicBezTo>
                  <a:lnTo>
                    <a:pt x="0" y="58895"/>
                  </a:lnTo>
                  <a:cubicBezTo>
                    <a:pt x="0" y="26368"/>
                    <a:pt x="26368" y="0"/>
                    <a:pt x="58895" y="0"/>
                  </a:cubicBezTo>
                  <a:close/>
                </a:path>
              </a:pathLst>
            </a:custGeom>
            <a:gradFill rotWithShape="true">
              <a:gsLst>
                <a:gs pos="0">
                  <a:srgbClr val="1119C2">
                    <a:alpha val="100000"/>
                  </a:srgbClr>
                </a:gs>
                <a:gs pos="100000">
                  <a:srgbClr val="2932FF">
                    <a:alpha val="100000"/>
                  </a:srgbClr>
                </a:gs>
              </a:gsLst>
              <a:lin ang="0"/>
            </a:gradFill>
          </p:spPr>
        </p:sp>
        <p:sp>
          <p:nvSpPr>
            <p:cNvPr name="TextBox 26" id="26"/>
            <p:cNvSpPr txBox="true"/>
            <p:nvPr/>
          </p:nvSpPr>
          <p:spPr>
            <a:xfrm>
              <a:off x="0" y="-38100"/>
              <a:ext cx="1415380" cy="971813"/>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232179" y="4322152"/>
            <a:ext cx="4564905" cy="1052507"/>
            <a:chOff x="0" y="0"/>
            <a:chExt cx="833073" cy="192077"/>
          </a:xfrm>
        </p:grpSpPr>
        <p:sp>
          <p:nvSpPr>
            <p:cNvPr name="Freeform 28" id="28"/>
            <p:cNvSpPr/>
            <p:nvPr/>
          </p:nvSpPr>
          <p:spPr>
            <a:xfrm flipH="false" flipV="false" rot="0">
              <a:off x="0" y="0"/>
              <a:ext cx="833073" cy="192077"/>
            </a:xfrm>
            <a:custGeom>
              <a:avLst/>
              <a:gdLst/>
              <a:ahLst/>
              <a:cxnLst/>
              <a:rect r="r" b="b" t="t" l="l"/>
              <a:pathLst>
                <a:path h="192077" w="833073">
                  <a:moveTo>
                    <a:pt x="96039" y="0"/>
                  </a:moveTo>
                  <a:lnTo>
                    <a:pt x="737034" y="0"/>
                  </a:lnTo>
                  <a:cubicBezTo>
                    <a:pt x="790075" y="0"/>
                    <a:pt x="833073" y="42998"/>
                    <a:pt x="833073" y="96039"/>
                  </a:cubicBezTo>
                  <a:lnTo>
                    <a:pt x="833073" y="96039"/>
                  </a:lnTo>
                  <a:cubicBezTo>
                    <a:pt x="833073" y="149079"/>
                    <a:pt x="790075" y="192077"/>
                    <a:pt x="737034" y="192077"/>
                  </a:cubicBezTo>
                  <a:lnTo>
                    <a:pt x="96039" y="192077"/>
                  </a:lnTo>
                  <a:cubicBezTo>
                    <a:pt x="42998" y="192077"/>
                    <a:pt x="0" y="149079"/>
                    <a:pt x="0" y="96039"/>
                  </a:cubicBezTo>
                  <a:lnTo>
                    <a:pt x="0" y="96039"/>
                  </a:lnTo>
                  <a:cubicBezTo>
                    <a:pt x="0" y="42998"/>
                    <a:pt x="42998" y="0"/>
                    <a:pt x="96039" y="0"/>
                  </a:cubicBezTo>
                  <a:close/>
                </a:path>
              </a:pathLst>
            </a:custGeom>
            <a:solidFill>
              <a:srgbClr val="FFFFFF"/>
            </a:solidFill>
            <a:ln w="38100" cap="rnd">
              <a:gradFill>
                <a:gsLst>
                  <a:gs pos="0">
                    <a:srgbClr val="1119C2">
                      <a:alpha val="100000"/>
                    </a:srgbClr>
                  </a:gs>
                  <a:gs pos="100000">
                    <a:srgbClr val="2932FF">
                      <a:alpha val="100000"/>
                    </a:srgbClr>
                  </a:gs>
                </a:gsLst>
                <a:lin ang="0"/>
              </a:gradFill>
              <a:prstDash val="solid"/>
              <a:round/>
            </a:ln>
          </p:spPr>
        </p:sp>
        <p:sp>
          <p:nvSpPr>
            <p:cNvPr name="TextBox 29" id="29"/>
            <p:cNvSpPr txBox="true"/>
            <p:nvPr/>
          </p:nvSpPr>
          <p:spPr>
            <a:xfrm>
              <a:off x="0" y="-38100"/>
              <a:ext cx="833073" cy="230177"/>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9887347" y="4322152"/>
            <a:ext cx="5487114" cy="1052507"/>
            <a:chOff x="0" y="0"/>
            <a:chExt cx="1001372" cy="192077"/>
          </a:xfrm>
        </p:grpSpPr>
        <p:sp>
          <p:nvSpPr>
            <p:cNvPr name="Freeform 31" id="31"/>
            <p:cNvSpPr/>
            <p:nvPr/>
          </p:nvSpPr>
          <p:spPr>
            <a:xfrm flipH="false" flipV="false" rot="0">
              <a:off x="0" y="0"/>
              <a:ext cx="1001372" cy="192077"/>
            </a:xfrm>
            <a:custGeom>
              <a:avLst/>
              <a:gdLst/>
              <a:ahLst/>
              <a:cxnLst/>
              <a:rect r="r" b="b" t="t" l="l"/>
              <a:pathLst>
                <a:path h="192077" w="1001372">
                  <a:moveTo>
                    <a:pt x="83245" y="0"/>
                  </a:moveTo>
                  <a:lnTo>
                    <a:pt x="918127" y="0"/>
                  </a:lnTo>
                  <a:cubicBezTo>
                    <a:pt x="940205" y="0"/>
                    <a:pt x="961378" y="8770"/>
                    <a:pt x="976990" y="24382"/>
                  </a:cubicBezTo>
                  <a:cubicBezTo>
                    <a:pt x="992601" y="39993"/>
                    <a:pt x="1001372" y="61167"/>
                    <a:pt x="1001372" y="83245"/>
                  </a:cubicBezTo>
                  <a:lnTo>
                    <a:pt x="1001372" y="108833"/>
                  </a:lnTo>
                  <a:cubicBezTo>
                    <a:pt x="1001372" y="130911"/>
                    <a:pt x="992601" y="152084"/>
                    <a:pt x="976990" y="167696"/>
                  </a:cubicBezTo>
                  <a:cubicBezTo>
                    <a:pt x="961378" y="183307"/>
                    <a:pt x="940205" y="192077"/>
                    <a:pt x="918127" y="192077"/>
                  </a:cubicBezTo>
                  <a:lnTo>
                    <a:pt x="83245" y="192077"/>
                  </a:lnTo>
                  <a:cubicBezTo>
                    <a:pt x="61167" y="192077"/>
                    <a:pt x="39993" y="183307"/>
                    <a:pt x="24382" y="167696"/>
                  </a:cubicBezTo>
                  <a:cubicBezTo>
                    <a:pt x="8770" y="152084"/>
                    <a:pt x="0" y="130911"/>
                    <a:pt x="0" y="108833"/>
                  </a:cubicBezTo>
                  <a:lnTo>
                    <a:pt x="0" y="83245"/>
                  </a:lnTo>
                  <a:cubicBezTo>
                    <a:pt x="0" y="61167"/>
                    <a:pt x="8770" y="39993"/>
                    <a:pt x="24382" y="24382"/>
                  </a:cubicBezTo>
                  <a:cubicBezTo>
                    <a:pt x="39993" y="8770"/>
                    <a:pt x="61167" y="0"/>
                    <a:pt x="83245" y="0"/>
                  </a:cubicBezTo>
                  <a:close/>
                </a:path>
              </a:pathLst>
            </a:custGeom>
            <a:solidFill>
              <a:srgbClr val="FFFFFF"/>
            </a:solidFill>
            <a:ln w="38100" cap="rnd">
              <a:gradFill>
                <a:gsLst>
                  <a:gs pos="0">
                    <a:srgbClr val="1119C2">
                      <a:alpha val="100000"/>
                    </a:srgbClr>
                  </a:gs>
                  <a:gs pos="100000">
                    <a:srgbClr val="2932FF">
                      <a:alpha val="100000"/>
                    </a:srgbClr>
                  </a:gs>
                </a:gsLst>
                <a:lin ang="0"/>
              </a:gradFill>
              <a:prstDash val="solid"/>
              <a:round/>
            </a:ln>
          </p:spPr>
        </p:sp>
        <p:sp>
          <p:nvSpPr>
            <p:cNvPr name="TextBox 32" id="32"/>
            <p:cNvSpPr txBox="true"/>
            <p:nvPr/>
          </p:nvSpPr>
          <p:spPr>
            <a:xfrm>
              <a:off x="0" y="-38100"/>
              <a:ext cx="1001372" cy="230177"/>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2593513" y="4489676"/>
            <a:ext cx="3842238" cy="641260"/>
          </a:xfrm>
          <a:prstGeom prst="rect">
            <a:avLst/>
          </a:prstGeom>
        </p:spPr>
        <p:txBody>
          <a:bodyPr anchor="t" rtlCol="false" tIns="0" lIns="0" bIns="0" rIns="0">
            <a:spAutoFit/>
          </a:bodyPr>
          <a:lstStyle/>
          <a:p>
            <a:pPr algn="ctr">
              <a:lnSpc>
                <a:spcPts val="5223"/>
              </a:lnSpc>
              <a:spcBef>
                <a:spcPct val="0"/>
              </a:spcBef>
            </a:pPr>
            <a:r>
              <a:rPr lang="en-US" b="true" sz="3730">
                <a:solidFill>
                  <a:srgbClr val="000000"/>
                </a:solidFill>
                <a:latin typeface="Open Sauce Bold"/>
                <a:ea typeface="Open Sauce Bold"/>
                <a:cs typeface="Open Sauce Bold"/>
                <a:sym typeface="Open Sauce Bold"/>
              </a:rPr>
              <a:t>Cibles</a:t>
            </a:r>
          </a:p>
        </p:txBody>
      </p:sp>
      <p:sp>
        <p:nvSpPr>
          <p:cNvPr name="TextBox 34" id="34"/>
          <p:cNvSpPr txBox="true"/>
          <p:nvPr/>
        </p:nvSpPr>
        <p:spPr>
          <a:xfrm rot="0">
            <a:off x="10062811" y="4489676"/>
            <a:ext cx="5059988" cy="641260"/>
          </a:xfrm>
          <a:prstGeom prst="rect">
            <a:avLst/>
          </a:prstGeom>
        </p:spPr>
        <p:txBody>
          <a:bodyPr anchor="t" rtlCol="false" tIns="0" lIns="0" bIns="0" rIns="0">
            <a:spAutoFit/>
          </a:bodyPr>
          <a:lstStyle/>
          <a:p>
            <a:pPr algn="ctr">
              <a:lnSpc>
                <a:spcPts val="5223"/>
              </a:lnSpc>
              <a:spcBef>
                <a:spcPct val="0"/>
              </a:spcBef>
            </a:pPr>
            <a:r>
              <a:rPr lang="en-US" b="true" sz="3730">
                <a:solidFill>
                  <a:srgbClr val="000000"/>
                </a:solidFill>
                <a:latin typeface="Open Sauce Bold"/>
                <a:ea typeface="Open Sauce Bold"/>
                <a:cs typeface="Open Sauce Bold"/>
                <a:sym typeface="Open Sauce Bold"/>
              </a:rPr>
              <a:t>Fonctionnalités clés</a:t>
            </a:r>
          </a:p>
        </p:txBody>
      </p:sp>
      <p:sp>
        <p:nvSpPr>
          <p:cNvPr name="TextBox 35" id="35"/>
          <p:cNvSpPr txBox="true"/>
          <p:nvPr/>
        </p:nvSpPr>
        <p:spPr>
          <a:xfrm rot="0">
            <a:off x="2161870" y="5482613"/>
            <a:ext cx="4751169" cy="4004023"/>
          </a:xfrm>
          <a:prstGeom prst="rect">
            <a:avLst/>
          </a:prstGeom>
        </p:spPr>
        <p:txBody>
          <a:bodyPr anchor="t" rtlCol="false" tIns="0" lIns="0" bIns="0" rIns="0">
            <a:spAutoFit/>
          </a:bodyPr>
          <a:lstStyle/>
          <a:p>
            <a:pPr algn="l" marL="479120" indent="-239560" lvl="1">
              <a:lnSpc>
                <a:spcPts val="4638"/>
              </a:lnSpc>
              <a:buFont typeface="Arial"/>
              <a:buChar char="•"/>
            </a:pPr>
            <a:r>
              <a:rPr lang="en-US" b="true" sz="2219">
                <a:solidFill>
                  <a:srgbClr val="FFFFFF"/>
                </a:solidFill>
                <a:latin typeface="Open Sauce Bold"/>
                <a:ea typeface="Open Sauce Bold"/>
                <a:cs typeface="Open Sauce Bold"/>
                <a:sym typeface="Open Sauce Bold"/>
              </a:rPr>
              <a:t>Femmes enceintes</a:t>
            </a:r>
          </a:p>
          <a:p>
            <a:pPr algn="l" marL="479120" indent="-239560" lvl="1">
              <a:lnSpc>
                <a:spcPts val="4638"/>
              </a:lnSpc>
              <a:buFont typeface="Arial"/>
              <a:buChar char="•"/>
            </a:pPr>
            <a:r>
              <a:rPr lang="en-US" b="true" sz="2219">
                <a:solidFill>
                  <a:srgbClr val="FFFFFF"/>
                </a:solidFill>
                <a:latin typeface="Open Sauce Bold"/>
                <a:ea typeface="Open Sauce Bold"/>
                <a:cs typeface="Open Sauce Bold"/>
                <a:sym typeface="Open Sauce Bold"/>
              </a:rPr>
              <a:t> Peu ou pas alphabétisées</a:t>
            </a:r>
          </a:p>
          <a:p>
            <a:pPr algn="l" marL="479120" indent="-239560" lvl="1">
              <a:lnSpc>
                <a:spcPts val="4638"/>
              </a:lnSpc>
              <a:buFont typeface="Arial"/>
              <a:buChar char="•"/>
            </a:pPr>
            <a:r>
              <a:rPr lang="en-US" b="true" sz="2219">
                <a:solidFill>
                  <a:srgbClr val="FFFFFF"/>
                </a:solidFill>
                <a:latin typeface="Open Sauce Bold"/>
                <a:ea typeface="Open Sauce Bold"/>
                <a:cs typeface="Open Sauce Bold"/>
                <a:sym typeface="Open Sauce Bold"/>
              </a:rPr>
              <a:t>Wolof ou pulaar comme langue principale</a:t>
            </a:r>
          </a:p>
          <a:p>
            <a:pPr algn="l" marL="479120" indent="-239560" lvl="1">
              <a:lnSpc>
                <a:spcPts val="4638"/>
              </a:lnSpc>
              <a:buFont typeface="Arial"/>
              <a:buChar char="•"/>
            </a:pPr>
            <a:r>
              <a:rPr lang="en-US" b="true" sz="2219">
                <a:solidFill>
                  <a:srgbClr val="FFFFFF"/>
                </a:solidFill>
                <a:latin typeface="Open Sauce Bold"/>
                <a:ea typeface="Open Sauce Bold"/>
                <a:cs typeface="Open Sauce Bold"/>
                <a:sym typeface="Open Sauce Bold"/>
              </a:rPr>
              <a:t>Afrique de l’Ouest francophone</a:t>
            </a:r>
          </a:p>
          <a:p>
            <a:pPr algn="l">
              <a:lnSpc>
                <a:spcPts val="4682"/>
              </a:lnSpc>
            </a:pPr>
          </a:p>
        </p:txBody>
      </p:sp>
      <p:sp>
        <p:nvSpPr>
          <p:cNvPr name="TextBox 36" id="36"/>
          <p:cNvSpPr txBox="true"/>
          <p:nvPr/>
        </p:nvSpPr>
        <p:spPr>
          <a:xfrm rot="0">
            <a:off x="9322579" y="5577863"/>
            <a:ext cx="6622398" cy="4502272"/>
          </a:xfrm>
          <a:prstGeom prst="rect">
            <a:avLst/>
          </a:prstGeom>
        </p:spPr>
        <p:txBody>
          <a:bodyPr anchor="t" rtlCol="false" tIns="0" lIns="0" bIns="0" rIns="0">
            <a:spAutoFit/>
          </a:bodyPr>
          <a:lstStyle/>
          <a:p>
            <a:pPr algn="just" marL="479120" indent="-239560" lvl="1">
              <a:lnSpc>
                <a:spcPts val="3617"/>
              </a:lnSpc>
              <a:buFont typeface="Arial"/>
              <a:buChar char="•"/>
            </a:pPr>
            <a:r>
              <a:rPr lang="en-US" b="true" sz="2219">
                <a:solidFill>
                  <a:srgbClr val="FFFFFF"/>
                </a:solidFill>
                <a:latin typeface="Open Sauce Bold"/>
                <a:ea typeface="Open Sauce Bold"/>
                <a:cs typeface="Open Sauce Bold"/>
                <a:sym typeface="Open Sauce Bold"/>
              </a:rPr>
              <a:t>Calcul automatique de la semaine de grossesse via DPA</a:t>
            </a:r>
          </a:p>
          <a:p>
            <a:pPr algn="just" marL="479120" indent="-239560" lvl="1">
              <a:lnSpc>
                <a:spcPts val="3617"/>
              </a:lnSpc>
              <a:buFont typeface="Arial"/>
              <a:buChar char="•"/>
            </a:pPr>
            <a:r>
              <a:rPr lang="en-US" b="true" sz="2219">
                <a:solidFill>
                  <a:srgbClr val="FFFFFF"/>
                </a:solidFill>
                <a:latin typeface="Open Sauce Bold"/>
                <a:ea typeface="Open Sauce Bold"/>
                <a:cs typeface="Open Sauce Bold"/>
                <a:sym typeface="Open Sauce Bold"/>
              </a:rPr>
              <a:t>Conseils santé hebdomadaires (texte + audio)</a:t>
            </a:r>
          </a:p>
          <a:p>
            <a:pPr algn="just" marL="479120" indent="-239560" lvl="1">
              <a:lnSpc>
                <a:spcPts val="3617"/>
              </a:lnSpc>
              <a:buFont typeface="Arial"/>
              <a:buChar char="•"/>
            </a:pPr>
            <a:r>
              <a:rPr lang="en-US" b="true" sz="2219">
                <a:solidFill>
                  <a:srgbClr val="FFFFFF"/>
                </a:solidFill>
                <a:latin typeface="Open Sauce Bold"/>
                <a:ea typeface="Open Sauce Bold"/>
                <a:cs typeface="Open Sauce Bold"/>
                <a:sym typeface="Open Sauce Bold"/>
              </a:rPr>
              <a:t>Notifications pour les rendez-vous et suivis</a:t>
            </a:r>
          </a:p>
          <a:p>
            <a:pPr algn="just" marL="479120" indent="-239560" lvl="1">
              <a:lnSpc>
                <a:spcPts val="3617"/>
              </a:lnSpc>
              <a:buFont typeface="Arial"/>
              <a:buChar char="•"/>
            </a:pPr>
            <a:r>
              <a:rPr lang="en-US" b="true" sz="2219">
                <a:solidFill>
                  <a:srgbClr val="FFFFFF"/>
                </a:solidFill>
                <a:latin typeface="Open Sauce Bold"/>
                <a:ea typeface="Open Sauce Bold"/>
                <a:cs typeface="Open Sauce Bold"/>
                <a:sym typeface="Open Sauce Bold"/>
              </a:rPr>
              <a:t>Lecture vocale des messages dans la langue choisie</a:t>
            </a:r>
          </a:p>
          <a:p>
            <a:pPr algn="just" marL="479120" indent="-239560" lvl="1">
              <a:lnSpc>
                <a:spcPts val="3617"/>
              </a:lnSpc>
              <a:buFont typeface="Arial"/>
              <a:buChar char="•"/>
            </a:pPr>
            <a:r>
              <a:rPr lang="en-US" b="true" sz="2219">
                <a:solidFill>
                  <a:srgbClr val="FFFFFF"/>
                </a:solidFill>
                <a:latin typeface="Open Sauce Bold"/>
                <a:ea typeface="Open Sauce Bold"/>
                <a:cs typeface="Open Sauce Bold"/>
                <a:sym typeface="Open Sauce Bold"/>
              </a:rPr>
              <a:t>Fonctionnement hors ligne partiel (cache local)</a:t>
            </a:r>
          </a:p>
          <a:p>
            <a:pPr algn="just">
              <a:lnSpc>
                <a:spcPts val="310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Architecture fonctionnelle</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0700636" y="-1957885"/>
            <a:ext cx="7989105" cy="13824696"/>
            <a:chOff x="0" y="0"/>
            <a:chExt cx="10652140" cy="18432928"/>
          </a:xfrm>
        </p:grpSpPr>
        <p:pic>
          <p:nvPicPr>
            <p:cNvPr name="Picture 18" id="18"/>
            <p:cNvPicPr>
              <a:picLocks noChangeAspect="true"/>
            </p:cNvPicPr>
            <p:nvPr/>
          </p:nvPicPr>
          <p:blipFill>
            <a:blip r:embed="rId4"/>
            <a:srcRect l="14756" t="0" r="52448" b="0"/>
            <a:stretch>
              <a:fillRect/>
            </a:stretch>
          </p:blipFill>
          <p:spPr>
            <a:xfrm flipH="false" flipV="false">
              <a:off x="0" y="0"/>
              <a:ext cx="10652140" cy="18432928"/>
            </a:xfrm>
            <a:prstGeom prst="rect">
              <a:avLst/>
            </a:prstGeom>
          </p:spPr>
        </p:pic>
      </p:grpSp>
      <p:grpSp>
        <p:nvGrpSpPr>
          <p:cNvPr name="Group 19" id="19"/>
          <p:cNvGrpSpPr/>
          <p:nvPr/>
        </p:nvGrpSpPr>
        <p:grpSpPr>
          <a:xfrm rot="0">
            <a:off x="10103038" y="-868078"/>
            <a:ext cx="1195195" cy="13038508"/>
            <a:chOff x="0" y="0"/>
            <a:chExt cx="314784" cy="3434010"/>
          </a:xfrm>
        </p:grpSpPr>
        <p:sp>
          <p:nvSpPr>
            <p:cNvPr name="Freeform 20" id="20"/>
            <p:cNvSpPr/>
            <p:nvPr/>
          </p:nvSpPr>
          <p:spPr>
            <a:xfrm flipH="false" flipV="false" rot="0">
              <a:off x="0" y="0"/>
              <a:ext cx="314784" cy="3434010"/>
            </a:xfrm>
            <a:custGeom>
              <a:avLst/>
              <a:gdLst/>
              <a:ahLst/>
              <a:cxnLst/>
              <a:rect r="r" b="b" t="t" l="l"/>
              <a:pathLst>
                <a:path h="3434010" w="314784">
                  <a:moveTo>
                    <a:pt x="0" y="0"/>
                  </a:moveTo>
                  <a:lnTo>
                    <a:pt x="314784" y="0"/>
                  </a:lnTo>
                  <a:lnTo>
                    <a:pt x="314784" y="3434010"/>
                  </a:lnTo>
                  <a:lnTo>
                    <a:pt x="0" y="3434010"/>
                  </a:lnTo>
                  <a:close/>
                </a:path>
              </a:pathLst>
            </a:custGeom>
            <a:gradFill rotWithShape="true">
              <a:gsLst>
                <a:gs pos="0">
                  <a:srgbClr val="366980">
                    <a:alpha val="100000"/>
                  </a:srgbClr>
                </a:gs>
                <a:gs pos="100000">
                  <a:srgbClr val="0B51AE">
                    <a:alpha val="0"/>
                  </a:srgbClr>
                </a:gs>
              </a:gsLst>
              <a:lin ang="5400000"/>
            </a:gradFill>
          </p:spPr>
        </p:sp>
        <p:sp>
          <p:nvSpPr>
            <p:cNvPr name="TextBox 21" id="21"/>
            <p:cNvSpPr txBox="true"/>
            <p:nvPr/>
          </p:nvSpPr>
          <p:spPr>
            <a:xfrm>
              <a:off x="0" y="-38100"/>
              <a:ext cx="314784" cy="347211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028700" y="5143500"/>
            <a:ext cx="6572043" cy="4176085"/>
            <a:chOff x="0" y="0"/>
            <a:chExt cx="1730908" cy="1099874"/>
          </a:xfrm>
        </p:grpSpPr>
        <p:sp>
          <p:nvSpPr>
            <p:cNvPr name="Freeform 23" id="23"/>
            <p:cNvSpPr/>
            <p:nvPr/>
          </p:nvSpPr>
          <p:spPr>
            <a:xfrm flipH="false" flipV="false" rot="0">
              <a:off x="0" y="0"/>
              <a:ext cx="1730908" cy="1099874"/>
            </a:xfrm>
            <a:custGeom>
              <a:avLst/>
              <a:gdLst/>
              <a:ahLst/>
              <a:cxnLst/>
              <a:rect r="r" b="b" t="t" l="l"/>
              <a:pathLst>
                <a:path h="1099874" w="1730908">
                  <a:moveTo>
                    <a:pt x="58900" y="0"/>
                  </a:moveTo>
                  <a:lnTo>
                    <a:pt x="1672008" y="0"/>
                  </a:lnTo>
                  <a:cubicBezTo>
                    <a:pt x="1687630" y="0"/>
                    <a:pt x="1702611" y="6206"/>
                    <a:pt x="1713657" y="17252"/>
                  </a:cubicBezTo>
                  <a:cubicBezTo>
                    <a:pt x="1724703" y="28297"/>
                    <a:pt x="1730908" y="43279"/>
                    <a:pt x="1730908" y="58900"/>
                  </a:cubicBezTo>
                  <a:lnTo>
                    <a:pt x="1730908" y="1040974"/>
                  </a:lnTo>
                  <a:cubicBezTo>
                    <a:pt x="1730908" y="1056595"/>
                    <a:pt x="1724703" y="1071577"/>
                    <a:pt x="1713657" y="1082623"/>
                  </a:cubicBezTo>
                  <a:cubicBezTo>
                    <a:pt x="1702611" y="1093669"/>
                    <a:pt x="1687630" y="1099874"/>
                    <a:pt x="1672008" y="1099874"/>
                  </a:cubicBezTo>
                  <a:lnTo>
                    <a:pt x="58900" y="1099874"/>
                  </a:lnTo>
                  <a:cubicBezTo>
                    <a:pt x="43279" y="1099874"/>
                    <a:pt x="28297" y="1093669"/>
                    <a:pt x="17252" y="1082623"/>
                  </a:cubicBezTo>
                  <a:cubicBezTo>
                    <a:pt x="6206" y="1071577"/>
                    <a:pt x="0" y="1056595"/>
                    <a:pt x="0" y="1040974"/>
                  </a:cubicBezTo>
                  <a:lnTo>
                    <a:pt x="0" y="58900"/>
                  </a:lnTo>
                  <a:cubicBezTo>
                    <a:pt x="0" y="43279"/>
                    <a:pt x="6206" y="28297"/>
                    <a:pt x="17252" y="17252"/>
                  </a:cubicBezTo>
                  <a:cubicBezTo>
                    <a:pt x="28297" y="6206"/>
                    <a:pt x="43279" y="0"/>
                    <a:pt x="58900" y="0"/>
                  </a:cubicBezTo>
                  <a:close/>
                </a:path>
              </a:pathLst>
            </a:custGeom>
            <a:gradFill rotWithShape="true">
              <a:gsLst>
                <a:gs pos="0">
                  <a:srgbClr val="1119C2">
                    <a:alpha val="100000"/>
                  </a:srgbClr>
                </a:gs>
                <a:gs pos="100000">
                  <a:srgbClr val="2932FF">
                    <a:alpha val="100000"/>
                  </a:srgbClr>
                </a:gs>
              </a:gsLst>
              <a:lin ang="0"/>
            </a:gradFill>
          </p:spPr>
        </p:sp>
        <p:sp>
          <p:nvSpPr>
            <p:cNvPr name="TextBox 24" id="24"/>
            <p:cNvSpPr txBox="true"/>
            <p:nvPr/>
          </p:nvSpPr>
          <p:spPr>
            <a:xfrm>
              <a:off x="0" y="-38100"/>
              <a:ext cx="1730908" cy="1137974"/>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8338262" y="8681733"/>
            <a:ext cx="8794909" cy="1429173"/>
          </a:xfrm>
          <a:custGeom>
            <a:avLst/>
            <a:gdLst/>
            <a:ahLst/>
            <a:cxnLst/>
            <a:rect r="r" b="b" t="t" l="l"/>
            <a:pathLst>
              <a:path h="1429173" w="8794909">
                <a:moveTo>
                  <a:pt x="0" y="0"/>
                </a:moveTo>
                <a:lnTo>
                  <a:pt x="8794909" y="0"/>
                </a:lnTo>
                <a:lnTo>
                  <a:pt x="8794909" y="1429173"/>
                </a:lnTo>
                <a:lnTo>
                  <a:pt x="0" y="1429173"/>
                </a:lnTo>
                <a:lnTo>
                  <a:pt x="0" y="0"/>
                </a:lnTo>
                <a:close/>
              </a:path>
            </a:pathLst>
          </a:custGeom>
          <a:blipFill>
            <a:blip r:embed="rId5"/>
            <a:stretch>
              <a:fillRect l="0" t="0" r="0" b="0"/>
            </a:stretch>
          </a:blipFill>
        </p:spPr>
      </p:sp>
      <p:sp>
        <p:nvSpPr>
          <p:cNvPr name="Freeform 26" id="26"/>
          <p:cNvSpPr/>
          <p:nvPr/>
        </p:nvSpPr>
        <p:spPr>
          <a:xfrm flipH="false" flipV="false" rot="0">
            <a:off x="7899081" y="1249836"/>
            <a:ext cx="878362" cy="878362"/>
          </a:xfrm>
          <a:custGeom>
            <a:avLst/>
            <a:gdLst/>
            <a:ahLst/>
            <a:cxnLst/>
            <a:rect r="r" b="b" t="t" l="l"/>
            <a:pathLst>
              <a:path h="878362" w="878362">
                <a:moveTo>
                  <a:pt x="0" y="0"/>
                </a:moveTo>
                <a:lnTo>
                  <a:pt x="878362" y="0"/>
                </a:lnTo>
                <a:lnTo>
                  <a:pt x="878362" y="878362"/>
                </a:lnTo>
                <a:lnTo>
                  <a:pt x="0" y="8783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028700" y="3298038"/>
            <a:ext cx="6698179" cy="1097039"/>
          </a:xfrm>
          <a:prstGeom prst="rect">
            <a:avLst/>
          </a:prstGeom>
        </p:spPr>
        <p:txBody>
          <a:bodyPr anchor="t" rtlCol="false" tIns="0" lIns="0" bIns="0" rIns="0">
            <a:spAutoFit/>
          </a:bodyPr>
          <a:lstStyle/>
          <a:p>
            <a:pPr algn="l">
              <a:lnSpc>
                <a:spcPts val="2985"/>
              </a:lnSpc>
              <a:spcBef>
                <a:spcPct val="0"/>
              </a:spcBef>
            </a:pPr>
            <a:r>
              <a:rPr lang="en-US" sz="2132">
                <a:solidFill>
                  <a:srgbClr val="000000"/>
                </a:solidFill>
                <a:latin typeface="Open Sauce"/>
                <a:ea typeface="Open Sauce"/>
                <a:cs typeface="Open Sauce"/>
                <a:sym typeface="Open Sauce"/>
              </a:rPr>
              <a:t>L’architecture fonctionnelle de l’application décrit les principales fonctionnalités accessibles à l’utilisatrice.</a:t>
            </a:r>
          </a:p>
        </p:txBody>
      </p:sp>
      <p:sp>
        <p:nvSpPr>
          <p:cNvPr name="TextBox 28" id="28"/>
          <p:cNvSpPr txBox="true"/>
          <p:nvPr/>
        </p:nvSpPr>
        <p:spPr>
          <a:xfrm rot="0">
            <a:off x="1547348" y="5625986"/>
            <a:ext cx="5534747" cy="3665024"/>
          </a:xfrm>
          <a:prstGeom prst="rect">
            <a:avLst/>
          </a:prstGeom>
        </p:spPr>
        <p:txBody>
          <a:bodyPr anchor="t" rtlCol="false" tIns="0" lIns="0" bIns="0" rIns="0">
            <a:spAutoFit/>
          </a:bodyPr>
          <a:lstStyle/>
          <a:p>
            <a:pPr algn="just">
              <a:lnSpc>
                <a:spcPts val="3265"/>
              </a:lnSpc>
              <a:spcBef>
                <a:spcPct val="0"/>
              </a:spcBef>
            </a:pPr>
            <a:r>
              <a:rPr lang="en-US" b="true" sz="2332">
                <a:solidFill>
                  <a:srgbClr val="FFFFFF"/>
                </a:solidFill>
                <a:latin typeface="Open Sauce Bold"/>
                <a:ea typeface="Open Sauce Bold"/>
                <a:cs typeface="Open Sauce Bold"/>
                <a:sym typeface="Open Sauce Bold"/>
              </a:rPr>
              <a:t>Ces fonctions sont organisées autour de la simplicité d’usage, l’accessibilité linguistique, et le respect des besoins spécifiques des femmes enceintes dans un contexte africain. L’interface est volontairement épurée, intuitive et centrée sur les usages concrets.</a:t>
            </a:r>
          </a:p>
          <a:p>
            <a:pPr algn="just">
              <a:lnSpc>
                <a:spcPts val="3265"/>
              </a:lnSpc>
              <a:spcBef>
                <a:spcPct val="0"/>
              </a:spcBef>
            </a:pPr>
          </a:p>
        </p:txBody>
      </p:sp>
      <p:grpSp>
        <p:nvGrpSpPr>
          <p:cNvPr name="Group 29" id="29"/>
          <p:cNvGrpSpPr/>
          <p:nvPr/>
        </p:nvGrpSpPr>
        <p:grpSpPr>
          <a:xfrm rot="0">
            <a:off x="8086005" y="2418197"/>
            <a:ext cx="9047167" cy="1255238"/>
            <a:chOff x="0" y="0"/>
            <a:chExt cx="12062889" cy="1673651"/>
          </a:xfrm>
        </p:grpSpPr>
        <p:sp>
          <p:nvSpPr>
            <p:cNvPr name="Freeform 30" id="30"/>
            <p:cNvSpPr/>
            <p:nvPr/>
          </p:nvSpPr>
          <p:spPr>
            <a:xfrm flipH="false" flipV="false" rot="0">
              <a:off x="168172" y="0"/>
              <a:ext cx="11726545" cy="1673651"/>
            </a:xfrm>
            <a:custGeom>
              <a:avLst/>
              <a:gdLst/>
              <a:ahLst/>
              <a:cxnLst/>
              <a:rect r="r" b="b" t="t" l="l"/>
              <a:pathLst>
                <a:path h="1673651" w="11726545">
                  <a:moveTo>
                    <a:pt x="0" y="0"/>
                  </a:moveTo>
                  <a:lnTo>
                    <a:pt x="11726545" y="0"/>
                  </a:lnTo>
                  <a:lnTo>
                    <a:pt x="11726545" y="1673651"/>
                  </a:lnTo>
                  <a:lnTo>
                    <a:pt x="0" y="1673651"/>
                  </a:lnTo>
                  <a:lnTo>
                    <a:pt x="0" y="0"/>
                  </a:lnTo>
                  <a:close/>
                </a:path>
              </a:pathLst>
            </a:custGeom>
            <a:blipFill>
              <a:blip r:embed="rId5"/>
              <a:stretch>
                <a:fillRect l="0" t="-13856" r="0" b="0"/>
              </a:stretch>
            </a:blipFill>
          </p:spPr>
        </p:sp>
        <p:grpSp>
          <p:nvGrpSpPr>
            <p:cNvPr name="Group 31" id="31"/>
            <p:cNvGrpSpPr/>
            <p:nvPr/>
          </p:nvGrpSpPr>
          <p:grpSpPr>
            <a:xfrm rot="0">
              <a:off x="0" y="439306"/>
              <a:ext cx="12062889" cy="1061124"/>
              <a:chOff x="0" y="0"/>
              <a:chExt cx="2149952" cy="189123"/>
            </a:xfrm>
          </p:grpSpPr>
          <p:sp>
            <p:nvSpPr>
              <p:cNvPr name="Freeform 32" id="32"/>
              <p:cNvSpPr/>
              <p:nvPr/>
            </p:nvSpPr>
            <p:spPr>
              <a:xfrm flipH="false" flipV="false" rot="0">
                <a:off x="0" y="0"/>
                <a:ext cx="2149952" cy="189123"/>
              </a:xfrm>
              <a:custGeom>
                <a:avLst/>
                <a:gdLst/>
                <a:ahLst/>
                <a:cxnLst/>
                <a:rect r="r" b="b" t="t" l="l"/>
                <a:pathLst>
                  <a:path h="189123" w="2149952">
                    <a:moveTo>
                      <a:pt x="35941" y="0"/>
                    </a:moveTo>
                    <a:lnTo>
                      <a:pt x="2114011" y="0"/>
                    </a:lnTo>
                    <a:cubicBezTo>
                      <a:pt x="2123544" y="0"/>
                      <a:pt x="2132685" y="3787"/>
                      <a:pt x="2139425" y="10527"/>
                    </a:cubicBezTo>
                    <a:cubicBezTo>
                      <a:pt x="2146166" y="17267"/>
                      <a:pt x="2149952" y="26409"/>
                      <a:pt x="2149952" y="35941"/>
                    </a:cubicBezTo>
                    <a:lnTo>
                      <a:pt x="2149952" y="153182"/>
                    </a:lnTo>
                    <a:cubicBezTo>
                      <a:pt x="2149952" y="162714"/>
                      <a:pt x="2146166" y="171856"/>
                      <a:pt x="2139425" y="178596"/>
                    </a:cubicBezTo>
                    <a:cubicBezTo>
                      <a:pt x="2132685" y="185336"/>
                      <a:pt x="2123544" y="189123"/>
                      <a:pt x="2114011" y="189123"/>
                    </a:cubicBezTo>
                    <a:lnTo>
                      <a:pt x="35941" y="189123"/>
                    </a:lnTo>
                    <a:cubicBezTo>
                      <a:pt x="16091" y="189123"/>
                      <a:pt x="0" y="173032"/>
                      <a:pt x="0" y="153182"/>
                    </a:cubicBezTo>
                    <a:lnTo>
                      <a:pt x="0" y="35941"/>
                    </a:lnTo>
                    <a:cubicBezTo>
                      <a:pt x="0" y="16091"/>
                      <a:pt x="16091" y="0"/>
                      <a:pt x="35941" y="0"/>
                    </a:cubicBezTo>
                    <a:close/>
                  </a:path>
                </a:pathLst>
              </a:custGeom>
              <a:gradFill rotWithShape="true">
                <a:gsLst>
                  <a:gs pos="0">
                    <a:srgbClr val="1119C2">
                      <a:alpha val="100000"/>
                    </a:srgbClr>
                  </a:gs>
                  <a:gs pos="100000">
                    <a:srgbClr val="2932FF">
                      <a:alpha val="100000"/>
                    </a:srgbClr>
                  </a:gs>
                </a:gsLst>
                <a:lin ang="0"/>
              </a:gradFill>
            </p:spPr>
          </p:sp>
          <p:sp>
            <p:nvSpPr>
              <p:cNvPr name="TextBox 33" id="33"/>
              <p:cNvSpPr txBox="true"/>
              <p:nvPr/>
            </p:nvSpPr>
            <p:spPr>
              <a:xfrm>
                <a:off x="0" y="-38100"/>
                <a:ext cx="2149952" cy="227223"/>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242489" y="638319"/>
              <a:ext cx="10447630" cy="619777"/>
            </a:xfrm>
            <a:prstGeom prst="rect">
              <a:avLst/>
            </a:prstGeom>
          </p:spPr>
          <p:txBody>
            <a:bodyPr anchor="t" rtlCol="false" tIns="0" lIns="0" bIns="0" rIns="0">
              <a:spAutoFit/>
            </a:bodyPr>
            <a:lstStyle/>
            <a:p>
              <a:pPr algn="l">
                <a:lnSpc>
                  <a:spcPts val="3945"/>
                </a:lnSpc>
                <a:spcBef>
                  <a:spcPct val="0"/>
                </a:spcBef>
              </a:pPr>
              <a:r>
                <a:rPr lang="en-US" b="true" sz="2818">
                  <a:solidFill>
                    <a:srgbClr val="FFFFFF"/>
                  </a:solidFill>
                  <a:latin typeface="Open Sauce Bold"/>
                  <a:ea typeface="Open Sauce Bold"/>
                  <a:cs typeface="Open Sauce Bold"/>
                  <a:sym typeface="Open Sauce Bold"/>
                </a:rPr>
                <a:t>Tableau de bord de suivi</a:t>
              </a:r>
            </a:p>
          </p:txBody>
        </p:sp>
        <p:sp>
          <p:nvSpPr>
            <p:cNvPr name="Freeform 35" id="35"/>
            <p:cNvSpPr/>
            <p:nvPr/>
          </p:nvSpPr>
          <p:spPr>
            <a:xfrm flipH="false" flipV="false" rot="0">
              <a:off x="336344" y="695469"/>
              <a:ext cx="594586" cy="562627"/>
            </a:xfrm>
            <a:custGeom>
              <a:avLst/>
              <a:gdLst/>
              <a:ahLst/>
              <a:cxnLst/>
              <a:rect r="r" b="b" t="t" l="l"/>
              <a:pathLst>
                <a:path h="562627" w="594586">
                  <a:moveTo>
                    <a:pt x="0" y="0"/>
                  </a:moveTo>
                  <a:lnTo>
                    <a:pt x="594586" y="0"/>
                  </a:lnTo>
                  <a:lnTo>
                    <a:pt x="594586" y="562627"/>
                  </a:lnTo>
                  <a:lnTo>
                    <a:pt x="0" y="5626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6" id="36"/>
          <p:cNvGrpSpPr/>
          <p:nvPr/>
        </p:nvGrpSpPr>
        <p:grpSpPr>
          <a:xfrm rot="0">
            <a:off x="8086005" y="3607437"/>
            <a:ext cx="9047167" cy="1255238"/>
            <a:chOff x="0" y="0"/>
            <a:chExt cx="12062889" cy="1673651"/>
          </a:xfrm>
        </p:grpSpPr>
        <p:sp>
          <p:nvSpPr>
            <p:cNvPr name="Freeform 37" id="37"/>
            <p:cNvSpPr/>
            <p:nvPr/>
          </p:nvSpPr>
          <p:spPr>
            <a:xfrm flipH="false" flipV="false" rot="0">
              <a:off x="168172" y="0"/>
              <a:ext cx="11726545" cy="1673651"/>
            </a:xfrm>
            <a:custGeom>
              <a:avLst/>
              <a:gdLst/>
              <a:ahLst/>
              <a:cxnLst/>
              <a:rect r="r" b="b" t="t" l="l"/>
              <a:pathLst>
                <a:path h="1673651" w="11726545">
                  <a:moveTo>
                    <a:pt x="0" y="0"/>
                  </a:moveTo>
                  <a:lnTo>
                    <a:pt x="11726545" y="0"/>
                  </a:lnTo>
                  <a:lnTo>
                    <a:pt x="11726545" y="1673651"/>
                  </a:lnTo>
                  <a:lnTo>
                    <a:pt x="0" y="1673651"/>
                  </a:lnTo>
                  <a:lnTo>
                    <a:pt x="0" y="0"/>
                  </a:lnTo>
                  <a:close/>
                </a:path>
              </a:pathLst>
            </a:custGeom>
            <a:blipFill>
              <a:blip r:embed="rId5"/>
              <a:stretch>
                <a:fillRect l="0" t="-13856" r="0" b="0"/>
              </a:stretch>
            </a:blipFill>
          </p:spPr>
        </p:sp>
        <p:grpSp>
          <p:nvGrpSpPr>
            <p:cNvPr name="Group 38" id="38"/>
            <p:cNvGrpSpPr/>
            <p:nvPr/>
          </p:nvGrpSpPr>
          <p:grpSpPr>
            <a:xfrm rot="0">
              <a:off x="0" y="439306"/>
              <a:ext cx="12062889" cy="1061124"/>
              <a:chOff x="0" y="0"/>
              <a:chExt cx="2149952" cy="189123"/>
            </a:xfrm>
          </p:grpSpPr>
          <p:sp>
            <p:nvSpPr>
              <p:cNvPr name="Freeform 39" id="39"/>
              <p:cNvSpPr/>
              <p:nvPr/>
            </p:nvSpPr>
            <p:spPr>
              <a:xfrm flipH="false" flipV="false" rot="0">
                <a:off x="0" y="0"/>
                <a:ext cx="2149952" cy="189123"/>
              </a:xfrm>
              <a:custGeom>
                <a:avLst/>
                <a:gdLst/>
                <a:ahLst/>
                <a:cxnLst/>
                <a:rect r="r" b="b" t="t" l="l"/>
                <a:pathLst>
                  <a:path h="189123" w="2149952">
                    <a:moveTo>
                      <a:pt x="35941" y="0"/>
                    </a:moveTo>
                    <a:lnTo>
                      <a:pt x="2114011" y="0"/>
                    </a:lnTo>
                    <a:cubicBezTo>
                      <a:pt x="2123544" y="0"/>
                      <a:pt x="2132685" y="3787"/>
                      <a:pt x="2139425" y="10527"/>
                    </a:cubicBezTo>
                    <a:cubicBezTo>
                      <a:pt x="2146166" y="17267"/>
                      <a:pt x="2149952" y="26409"/>
                      <a:pt x="2149952" y="35941"/>
                    </a:cubicBezTo>
                    <a:lnTo>
                      <a:pt x="2149952" y="153182"/>
                    </a:lnTo>
                    <a:cubicBezTo>
                      <a:pt x="2149952" y="162714"/>
                      <a:pt x="2146166" y="171856"/>
                      <a:pt x="2139425" y="178596"/>
                    </a:cubicBezTo>
                    <a:cubicBezTo>
                      <a:pt x="2132685" y="185336"/>
                      <a:pt x="2123544" y="189123"/>
                      <a:pt x="2114011" y="189123"/>
                    </a:cubicBezTo>
                    <a:lnTo>
                      <a:pt x="35941" y="189123"/>
                    </a:lnTo>
                    <a:cubicBezTo>
                      <a:pt x="16091" y="189123"/>
                      <a:pt x="0" y="173032"/>
                      <a:pt x="0" y="153182"/>
                    </a:cubicBezTo>
                    <a:lnTo>
                      <a:pt x="0" y="35941"/>
                    </a:lnTo>
                    <a:cubicBezTo>
                      <a:pt x="0" y="16091"/>
                      <a:pt x="16091" y="0"/>
                      <a:pt x="35941" y="0"/>
                    </a:cubicBezTo>
                    <a:close/>
                  </a:path>
                </a:pathLst>
              </a:custGeom>
              <a:gradFill rotWithShape="true">
                <a:gsLst>
                  <a:gs pos="0">
                    <a:srgbClr val="1119C2">
                      <a:alpha val="100000"/>
                    </a:srgbClr>
                  </a:gs>
                  <a:gs pos="100000">
                    <a:srgbClr val="2932FF">
                      <a:alpha val="100000"/>
                    </a:srgbClr>
                  </a:gs>
                </a:gsLst>
                <a:lin ang="0"/>
              </a:gradFill>
            </p:spPr>
          </p:sp>
          <p:sp>
            <p:nvSpPr>
              <p:cNvPr name="TextBox 40" id="40"/>
              <p:cNvSpPr txBox="true"/>
              <p:nvPr/>
            </p:nvSpPr>
            <p:spPr>
              <a:xfrm>
                <a:off x="0" y="-38100"/>
                <a:ext cx="2149952" cy="227223"/>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242489" y="638319"/>
              <a:ext cx="10447630" cy="619777"/>
            </a:xfrm>
            <a:prstGeom prst="rect">
              <a:avLst/>
            </a:prstGeom>
          </p:spPr>
          <p:txBody>
            <a:bodyPr anchor="t" rtlCol="false" tIns="0" lIns="0" bIns="0" rIns="0">
              <a:spAutoFit/>
            </a:bodyPr>
            <a:lstStyle/>
            <a:p>
              <a:pPr algn="l">
                <a:lnSpc>
                  <a:spcPts val="3945"/>
                </a:lnSpc>
                <a:spcBef>
                  <a:spcPct val="0"/>
                </a:spcBef>
              </a:pPr>
              <a:r>
                <a:rPr lang="en-US" b="true" sz="2818">
                  <a:solidFill>
                    <a:srgbClr val="FFFFFF"/>
                  </a:solidFill>
                  <a:latin typeface="Open Sauce Bold"/>
                  <a:ea typeface="Open Sauce Bold"/>
                  <a:cs typeface="Open Sauce Bold"/>
                  <a:sym typeface="Open Sauce Bold"/>
                </a:rPr>
                <a:t>Mon Profil (langue, prénom, DPA)</a:t>
              </a:r>
            </a:p>
          </p:txBody>
        </p:sp>
        <p:sp>
          <p:nvSpPr>
            <p:cNvPr name="Freeform 42" id="42"/>
            <p:cNvSpPr/>
            <p:nvPr/>
          </p:nvSpPr>
          <p:spPr>
            <a:xfrm flipH="false" flipV="false" rot="0">
              <a:off x="336344" y="695469"/>
              <a:ext cx="594586" cy="562627"/>
            </a:xfrm>
            <a:custGeom>
              <a:avLst/>
              <a:gdLst/>
              <a:ahLst/>
              <a:cxnLst/>
              <a:rect r="r" b="b" t="t" l="l"/>
              <a:pathLst>
                <a:path h="562627" w="594586">
                  <a:moveTo>
                    <a:pt x="0" y="0"/>
                  </a:moveTo>
                  <a:lnTo>
                    <a:pt x="594586" y="0"/>
                  </a:lnTo>
                  <a:lnTo>
                    <a:pt x="594586" y="562627"/>
                  </a:lnTo>
                  <a:lnTo>
                    <a:pt x="0" y="5626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43" id="43"/>
          <p:cNvGrpSpPr/>
          <p:nvPr/>
        </p:nvGrpSpPr>
        <p:grpSpPr>
          <a:xfrm rot="0">
            <a:off x="8086005" y="4796678"/>
            <a:ext cx="9047167" cy="1255238"/>
            <a:chOff x="0" y="0"/>
            <a:chExt cx="12062889" cy="1673651"/>
          </a:xfrm>
        </p:grpSpPr>
        <p:sp>
          <p:nvSpPr>
            <p:cNvPr name="Freeform 44" id="44"/>
            <p:cNvSpPr/>
            <p:nvPr/>
          </p:nvSpPr>
          <p:spPr>
            <a:xfrm flipH="false" flipV="false" rot="0">
              <a:off x="168172" y="0"/>
              <a:ext cx="11726545" cy="1673651"/>
            </a:xfrm>
            <a:custGeom>
              <a:avLst/>
              <a:gdLst/>
              <a:ahLst/>
              <a:cxnLst/>
              <a:rect r="r" b="b" t="t" l="l"/>
              <a:pathLst>
                <a:path h="1673651" w="11726545">
                  <a:moveTo>
                    <a:pt x="0" y="0"/>
                  </a:moveTo>
                  <a:lnTo>
                    <a:pt x="11726545" y="0"/>
                  </a:lnTo>
                  <a:lnTo>
                    <a:pt x="11726545" y="1673651"/>
                  </a:lnTo>
                  <a:lnTo>
                    <a:pt x="0" y="1673651"/>
                  </a:lnTo>
                  <a:lnTo>
                    <a:pt x="0" y="0"/>
                  </a:lnTo>
                  <a:close/>
                </a:path>
              </a:pathLst>
            </a:custGeom>
            <a:blipFill>
              <a:blip r:embed="rId5"/>
              <a:stretch>
                <a:fillRect l="0" t="-13856" r="0" b="0"/>
              </a:stretch>
            </a:blipFill>
          </p:spPr>
        </p:sp>
        <p:grpSp>
          <p:nvGrpSpPr>
            <p:cNvPr name="Group 45" id="45"/>
            <p:cNvGrpSpPr/>
            <p:nvPr/>
          </p:nvGrpSpPr>
          <p:grpSpPr>
            <a:xfrm rot="0">
              <a:off x="0" y="439306"/>
              <a:ext cx="12062889" cy="1061124"/>
              <a:chOff x="0" y="0"/>
              <a:chExt cx="2149952" cy="189123"/>
            </a:xfrm>
          </p:grpSpPr>
          <p:sp>
            <p:nvSpPr>
              <p:cNvPr name="Freeform 46" id="46"/>
              <p:cNvSpPr/>
              <p:nvPr/>
            </p:nvSpPr>
            <p:spPr>
              <a:xfrm flipH="false" flipV="false" rot="0">
                <a:off x="0" y="0"/>
                <a:ext cx="2149952" cy="189123"/>
              </a:xfrm>
              <a:custGeom>
                <a:avLst/>
                <a:gdLst/>
                <a:ahLst/>
                <a:cxnLst/>
                <a:rect r="r" b="b" t="t" l="l"/>
                <a:pathLst>
                  <a:path h="189123" w="2149952">
                    <a:moveTo>
                      <a:pt x="35941" y="0"/>
                    </a:moveTo>
                    <a:lnTo>
                      <a:pt x="2114011" y="0"/>
                    </a:lnTo>
                    <a:cubicBezTo>
                      <a:pt x="2123544" y="0"/>
                      <a:pt x="2132685" y="3787"/>
                      <a:pt x="2139425" y="10527"/>
                    </a:cubicBezTo>
                    <a:cubicBezTo>
                      <a:pt x="2146166" y="17267"/>
                      <a:pt x="2149952" y="26409"/>
                      <a:pt x="2149952" y="35941"/>
                    </a:cubicBezTo>
                    <a:lnTo>
                      <a:pt x="2149952" y="153182"/>
                    </a:lnTo>
                    <a:cubicBezTo>
                      <a:pt x="2149952" y="162714"/>
                      <a:pt x="2146166" y="171856"/>
                      <a:pt x="2139425" y="178596"/>
                    </a:cubicBezTo>
                    <a:cubicBezTo>
                      <a:pt x="2132685" y="185336"/>
                      <a:pt x="2123544" y="189123"/>
                      <a:pt x="2114011" y="189123"/>
                    </a:cubicBezTo>
                    <a:lnTo>
                      <a:pt x="35941" y="189123"/>
                    </a:lnTo>
                    <a:cubicBezTo>
                      <a:pt x="16091" y="189123"/>
                      <a:pt x="0" y="173032"/>
                      <a:pt x="0" y="153182"/>
                    </a:cubicBezTo>
                    <a:lnTo>
                      <a:pt x="0" y="35941"/>
                    </a:lnTo>
                    <a:cubicBezTo>
                      <a:pt x="0" y="16091"/>
                      <a:pt x="16091" y="0"/>
                      <a:pt x="35941" y="0"/>
                    </a:cubicBezTo>
                    <a:close/>
                  </a:path>
                </a:pathLst>
              </a:custGeom>
              <a:gradFill rotWithShape="true">
                <a:gsLst>
                  <a:gs pos="0">
                    <a:srgbClr val="1119C2">
                      <a:alpha val="100000"/>
                    </a:srgbClr>
                  </a:gs>
                  <a:gs pos="100000">
                    <a:srgbClr val="2932FF">
                      <a:alpha val="100000"/>
                    </a:srgbClr>
                  </a:gs>
                </a:gsLst>
                <a:lin ang="0"/>
              </a:gradFill>
            </p:spPr>
          </p:sp>
          <p:sp>
            <p:nvSpPr>
              <p:cNvPr name="TextBox 47" id="47"/>
              <p:cNvSpPr txBox="true"/>
              <p:nvPr/>
            </p:nvSpPr>
            <p:spPr>
              <a:xfrm>
                <a:off x="0" y="-38100"/>
                <a:ext cx="2149952" cy="227223"/>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1242489" y="638319"/>
              <a:ext cx="10447630" cy="619777"/>
            </a:xfrm>
            <a:prstGeom prst="rect">
              <a:avLst/>
            </a:prstGeom>
          </p:spPr>
          <p:txBody>
            <a:bodyPr anchor="t" rtlCol="false" tIns="0" lIns="0" bIns="0" rIns="0">
              <a:spAutoFit/>
            </a:bodyPr>
            <a:lstStyle/>
            <a:p>
              <a:pPr algn="l">
                <a:lnSpc>
                  <a:spcPts val="3945"/>
                </a:lnSpc>
                <a:spcBef>
                  <a:spcPct val="0"/>
                </a:spcBef>
              </a:pPr>
              <a:r>
                <a:rPr lang="en-US" b="true" sz="2818">
                  <a:solidFill>
                    <a:srgbClr val="FFFFFF"/>
                  </a:solidFill>
                  <a:latin typeface="Open Sauce Bold"/>
                  <a:ea typeface="Open Sauce Bold"/>
                  <a:cs typeface="Open Sauce Bold"/>
                  <a:sym typeface="Open Sauce Bold"/>
                </a:rPr>
                <a:t>Conseils hebdomadaires</a:t>
              </a:r>
            </a:p>
          </p:txBody>
        </p:sp>
        <p:sp>
          <p:nvSpPr>
            <p:cNvPr name="Freeform 49" id="49"/>
            <p:cNvSpPr/>
            <p:nvPr/>
          </p:nvSpPr>
          <p:spPr>
            <a:xfrm flipH="false" flipV="false" rot="0">
              <a:off x="336344" y="695469"/>
              <a:ext cx="594586" cy="562627"/>
            </a:xfrm>
            <a:custGeom>
              <a:avLst/>
              <a:gdLst/>
              <a:ahLst/>
              <a:cxnLst/>
              <a:rect r="r" b="b" t="t" l="l"/>
              <a:pathLst>
                <a:path h="562627" w="594586">
                  <a:moveTo>
                    <a:pt x="0" y="0"/>
                  </a:moveTo>
                  <a:lnTo>
                    <a:pt x="594586" y="0"/>
                  </a:lnTo>
                  <a:lnTo>
                    <a:pt x="594586" y="562627"/>
                  </a:lnTo>
                  <a:lnTo>
                    <a:pt x="0" y="5626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50" id="50"/>
          <p:cNvGrpSpPr/>
          <p:nvPr/>
        </p:nvGrpSpPr>
        <p:grpSpPr>
          <a:xfrm rot="0">
            <a:off x="8086005" y="5985918"/>
            <a:ext cx="9047167" cy="1255238"/>
            <a:chOff x="0" y="0"/>
            <a:chExt cx="12062889" cy="1673651"/>
          </a:xfrm>
        </p:grpSpPr>
        <p:sp>
          <p:nvSpPr>
            <p:cNvPr name="Freeform 51" id="51"/>
            <p:cNvSpPr/>
            <p:nvPr/>
          </p:nvSpPr>
          <p:spPr>
            <a:xfrm flipH="false" flipV="false" rot="0">
              <a:off x="168172" y="0"/>
              <a:ext cx="11726545" cy="1673651"/>
            </a:xfrm>
            <a:custGeom>
              <a:avLst/>
              <a:gdLst/>
              <a:ahLst/>
              <a:cxnLst/>
              <a:rect r="r" b="b" t="t" l="l"/>
              <a:pathLst>
                <a:path h="1673651" w="11726545">
                  <a:moveTo>
                    <a:pt x="0" y="0"/>
                  </a:moveTo>
                  <a:lnTo>
                    <a:pt x="11726545" y="0"/>
                  </a:lnTo>
                  <a:lnTo>
                    <a:pt x="11726545" y="1673651"/>
                  </a:lnTo>
                  <a:lnTo>
                    <a:pt x="0" y="1673651"/>
                  </a:lnTo>
                  <a:lnTo>
                    <a:pt x="0" y="0"/>
                  </a:lnTo>
                  <a:close/>
                </a:path>
              </a:pathLst>
            </a:custGeom>
            <a:blipFill>
              <a:blip r:embed="rId5"/>
              <a:stretch>
                <a:fillRect l="0" t="-13856" r="0" b="0"/>
              </a:stretch>
            </a:blipFill>
          </p:spPr>
        </p:sp>
        <p:grpSp>
          <p:nvGrpSpPr>
            <p:cNvPr name="Group 52" id="52"/>
            <p:cNvGrpSpPr/>
            <p:nvPr/>
          </p:nvGrpSpPr>
          <p:grpSpPr>
            <a:xfrm rot="0">
              <a:off x="0" y="439306"/>
              <a:ext cx="12062889" cy="1061124"/>
              <a:chOff x="0" y="0"/>
              <a:chExt cx="2149952" cy="189123"/>
            </a:xfrm>
          </p:grpSpPr>
          <p:sp>
            <p:nvSpPr>
              <p:cNvPr name="Freeform 53" id="53"/>
              <p:cNvSpPr/>
              <p:nvPr/>
            </p:nvSpPr>
            <p:spPr>
              <a:xfrm flipH="false" flipV="false" rot="0">
                <a:off x="0" y="0"/>
                <a:ext cx="2149952" cy="189123"/>
              </a:xfrm>
              <a:custGeom>
                <a:avLst/>
                <a:gdLst/>
                <a:ahLst/>
                <a:cxnLst/>
                <a:rect r="r" b="b" t="t" l="l"/>
                <a:pathLst>
                  <a:path h="189123" w="2149952">
                    <a:moveTo>
                      <a:pt x="35941" y="0"/>
                    </a:moveTo>
                    <a:lnTo>
                      <a:pt x="2114011" y="0"/>
                    </a:lnTo>
                    <a:cubicBezTo>
                      <a:pt x="2123544" y="0"/>
                      <a:pt x="2132685" y="3787"/>
                      <a:pt x="2139425" y="10527"/>
                    </a:cubicBezTo>
                    <a:cubicBezTo>
                      <a:pt x="2146166" y="17267"/>
                      <a:pt x="2149952" y="26409"/>
                      <a:pt x="2149952" y="35941"/>
                    </a:cubicBezTo>
                    <a:lnTo>
                      <a:pt x="2149952" y="153182"/>
                    </a:lnTo>
                    <a:cubicBezTo>
                      <a:pt x="2149952" y="162714"/>
                      <a:pt x="2146166" y="171856"/>
                      <a:pt x="2139425" y="178596"/>
                    </a:cubicBezTo>
                    <a:cubicBezTo>
                      <a:pt x="2132685" y="185336"/>
                      <a:pt x="2123544" y="189123"/>
                      <a:pt x="2114011" y="189123"/>
                    </a:cubicBezTo>
                    <a:lnTo>
                      <a:pt x="35941" y="189123"/>
                    </a:lnTo>
                    <a:cubicBezTo>
                      <a:pt x="16091" y="189123"/>
                      <a:pt x="0" y="173032"/>
                      <a:pt x="0" y="153182"/>
                    </a:cubicBezTo>
                    <a:lnTo>
                      <a:pt x="0" y="35941"/>
                    </a:lnTo>
                    <a:cubicBezTo>
                      <a:pt x="0" y="16091"/>
                      <a:pt x="16091" y="0"/>
                      <a:pt x="35941" y="0"/>
                    </a:cubicBezTo>
                    <a:close/>
                  </a:path>
                </a:pathLst>
              </a:custGeom>
              <a:gradFill rotWithShape="true">
                <a:gsLst>
                  <a:gs pos="0">
                    <a:srgbClr val="1119C2">
                      <a:alpha val="100000"/>
                    </a:srgbClr>
                  </a:gs>
                  <a:gs pos="100000">
                    <a:srgbClr val="2932FF">
                      <a:alpha val="100000"/>
                    </a:srgbClr>
                  </a:gs>
                </a:gsLst>
                <a:lin ang="0"/>
              </a:gradFill>
            </p:spPr>
          </p:sp>
          <p:sp>
            <p:nvSpPr>
              <p:cNvPr name="TextBox 54" id="54"/>
              <p:cNvSpPr txBox="true"/>
              <p:nvPr/>
            </p:nvSpPr>
            <p:spPr>
              <a:xfrm>
                <a:off x="0" y="-38100"/>
                <a:ext cx="2149952" cy="227223"/>
              </a:xfrm>
              <a:prstGeom prst="rect">
                <a:avLst/>
              </a:prstGeom>
            </p:spPr>
            <p:txBody>
              <a:bodyPr anchor="ctr" rtlCol="false" tIns="50800" lIns="50800" bIns="50800" rIns="50800"/>
              <a:lstStyle/>
              <a:p>
                <a:pPr algn="ctr">
                  <a:lnSpc>
                    <a:spcPts val="2659"/>
                  </a:lnSpc>
                </a:pPr>
              </a:p>
            </p:txBody>
          </p:sp>
        </p:grpSp>
        <p:sp>
          <p:nvSpPr>
            <p:cNvPr name="TextBox 55" id="55"/>
            <p:cNvSpPr txBox="true"/>
            <p:nvPr/>
          </p:nvSpPr>
          <p:spPr>
            <a:xfrm rot="0">
              <a:off x="1242489" y="638319"/>
              <a:ext cx="10447630" cy="619777"/>
            </a:xfrm>
            <a:prstGeom prst="rect">
              <a:avLst/>
            </a:prstGeom>
          </p:spPr>
          <p:txBody>
            <a:bodyPr anchor="t" rtlCol="false" tIns="0" lIns="0" bIns="0" rIns="0">
              <a:spAutoFit/>
            </a:bodyPr>
            <a:lstStyle/>
            <a:p>
              <a:pPr algn="l">
                <a:lnSpc>
                  <a:spcPts val="3945"/>
                </a:lnSpc>
                <a:spcBef>
                  <a:spcPct val="0"/>
                </a:spcBef>
              </a:pPr>
              <a:r>
                <a:rPr lang="en-US" b="true" sz="2818">
                  <a:solidFill>
                    <a:srgbClr val="FFFFFF"/>
                  </a:solidFill>
                  <a:latin typeface="Open Sauce Bold"/>
                  <a:ea typeface="Open Sauce Bold"/>
                  <a:cs typeface="Open Sauce Bold"/>
                  <a:sym typeface="Open Sauce Bold"/>
                </a:rPr>
                <a:t>Mes rendez-vous (ajout/rappel)</a:t>
              </a:r>
            </a:p>
          </p:txBody>
        </p:sp>
        <p:sp>
          <p:nvSpPr>
            <p:cNvPr name="Freeform 56" id="56"/>
            <p:cNvSpPr/>
            <p:nvPr/>
          </p:nvSpPr>
          <p:spPr>
            <a:xfrm flipH="false" flipV="false" rot="0">
              <a:off x="336344" y="695469"/>
              <a:ext cx="594586" cy="562627"/>
            </a:xfrm>
            <a:custGeom>
              <a:avLst/>
              <a:gdLst/>
              <a:ahLst/>
              <a:cxnLst/>
              <a:rect r="r" b="b" t="t" l="l"/>
              <a:pathLst>
                <a:path h="562627" w="594586">
                  <a:moveTo>
                    <a:pt x="0" y="0"/>
                  </a:moveTo>
                  <a:lnTo>
                    <a:pt x="594586" y="0"/>
                  </a:lnTo>
                  <a:lnTo>
                    <a:pt x="594586" y="562627"/>
                  </a:lnTo>
                  <a:lnTo>
                    <a:pt x="0" y="5626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57" id="57"/>
          <p:cNvGrpSpPr/>
          <p:nvPr/>
        </p:nvGrpSpPr>
        <p:grpSpPr>
          <a:xfrm rot="0">
            <a:off x="8086005" y="7175158"/>
            <a:ext cx="9047167" cy="1255238"/>
            <a:chOff x="0" y="0"/>
            <a:chExt cx="12062889" cy="1673651"/>
          </a:xfrm>
        </p:grpSpPr>
        <p:sp>
          <p:nvSpPr>
            <p:cNvPr name="Freeform 58" id="58"/>
            <p:cNvSpPr/>
            <p:nvPr/>
          </p:nvSpPr>
          <p:spPr>
            <a:xfrm flipH="false" flipV="false" rot="0">
              <a:off x="168172" y="0"/>
              <a:ext cx="11726545" cy="1673651"/>
            </a:xfrm>
            <a:custGeom>
              <a:avLst/>
              <a:gdLst/>
              <a:ahLst/>
              <a:cxnLst/>
              <a:rect r="r" b="b" t="t" l="l"/>
              <a:pathLst>
                <a:path h="1673651" w="11726545">
                  <a:moveTo>
                    <a:pt x="0" y="0"/>
                  </a:moveTo>
                  <a:lnTo>
                    <a:pt x="11726545" y="0"/>
                  </a:lnTo>
                  <a:lnTo>
                    <a:pt x="11726545" y="1673651"/>
                  </a:lnTo>
                  <a:lnTo>
                    <a:pt x="0" y="1673651"/>
                  </a:lnTo>
                  <a:lnTo>
                    <a:pt x="0" y="0"/>
                  </a:lnTo>
                  <a:close/>
                </a:path>
              </a:pathLst>
            </a:custGeom>
            <a:blipFill>
              <a:blip r:embed="rId5"/>
              <a:stretch>
                <a:fillRect l="0" t="-13856" r="0" b="0"/>
              </a:stretch>
            </a:blipFill>
          </p:spPr>
        </p:sp>
        <p:grpSp>
          <p:nvGrpSpPr>
            <p:cNvPr name="Group 59" id="59"/>
            <p:cNvGrpSpPr/>
            <p:nvPr/>
          </p:nvGrpSpPr>
          <p:grpSpPr>
            <a:xfrm rot="0">
              <a:off x="0" y="439306"/>
              <a:ext cx="12062889" cy="1061124"/>
              <a:chOff x="0" y="0"/>
              <a:chExt cx="2149952" cy="189123"/>
            </a:xfrm>
          </p:grpSpPr>
          <p:sp>
            <p:nvSpPr>
              <p:cNvPr name="Freeform 60" id="60"/>
              <p:cNvSpPr/>
              <p:nvPr/>
            </p:nvSpPr>
            <p:spPr>
              <a:xfrm flipH="false" flipV="false" rot="0">
                <a:off x="0" y="0"/>
                <a:ext cx="2149952" cy="189123"/>
              </a:xfrm>
              <a:custGeom>
                <a:avLst/>
                <a:gdLst/>
                <a:ahLst/>
                <a:cxnLst/>
                <a:rect r="r" b="b" t="t" l="l"/>
                <a:pathLst>
                  <a:path h="189123" w="2149952">
                    <a:moveTo>
                      <a:pt x="35941" y="0"/>
                    </a:moveTo>
                    <a:lnTo>
                      <a:pt x="2114011" y="0"/>
                    </a:lnTo>
                    <a:cubicBezTo>
                      <a:pt x="2123544" y="0"/>
                      <a:pt x="2132685" y="3787"/>
                      <a:pt x="2139425" y="10527"/>
                    </a:cubicBezTo>
                    <a:cubicBezTo>
                      <a:pt x="2146166" y="17267"/>
                      <a:pt x="2149952" y="26409"/>
                      <a:pt x="2149952" y="35941"/>
                    </a:cubicBezTo>
                    <a:lnTo>
                      <a:pt x="2149952" y="153182"/>
                    </a:lnTo>
                    <a:cubicBezTo>
                      <a:pt x="2149952" y="162714"/>
                      <a:pt x="2146166" y="171856"/>
                      <a:pt x="2139425" y="178596"/>
                    </a:cubicBezTo>
                    <a:cubicBezTo>
                      <a:pt x="2132685" y="185336"/>
                      <a:pt x="2123544" y="189123"/>
                      <a:pt x="2114011" y="189123"/>
                    </a:cubicBezTo>
                    <a:lnTo>
                      <a:pt x="35941" y="189123"/>
                    </a:lnTo>
                    <a:cubicBezTo>
                      <a:pt x="16091" y="189123"/>
                      <a:pt x="0" y="173032"/>
                      <a:pt x="0" y="153182"/>
                    </a:cubicBezTo>
                    <a:lnTo>
                      <a:pt x="0" y="35941"/>
                    </a:lnTo>
                    <a:cubicBezTo>
                      <a:pt x="0" y="16091"/>
                      <a:pt x="16091" y="0"/>
                      <a:pt x="35941" y="0"/>
                    </a:cubicBezTo>
                    <a:close/>
                  </a:path>
                </a:pathLst>
              </a:custGeom>
              <a:gradFill rotWithShape="true">
                <a:gsLst>
                  <a:gs pos="0">
                    <a:srgbClr val="1119C2">
                      <a:alpha val="100000"/>
                    </a:srgbClr>
                  </a:gs>
                  <a:gs pos="100000">
                    <a:srgbClr val="2932FF">
                      <a:alpha val="100000"/>
                    </a:srgbClr>
                  </a:gs>
                </a:gsLst>
                <a:lin ang="0"/>
              </a:gradFill>
            </p:spPr>
          </p:sp>
          <p:sp>
            <p:nvSpPr>
              <p:cNvPr name="TextBox 61" id="61"/>
              <p:cNvSpPr txBox="true"/>
              <p:nvPr/>
            </p:nvSpPr>
            <p:spPr>
              <a:xfrm>
                <a:off x="0" y="-38100"/>
                <a:ext cx="2149952" cy="227223"/>
              </a:xfrm>
              <a:prstGeom prst="rect">
                <a:avLst/>
              </a:prstGeom>
            </p:spPr>
            <p:txBody>
              <a:bodyPr anchor="ctr" rtlCol="false" tIns="50800" lIns="50800" bIns="50800" rIns="50800"/>
              <a:lstStyle/>
              <a:p>
                <a:pPr algn="ctr">
                  <a:lnSpc>
                    <a:spcPts val="2659"/>
                  </a:lnSpc>
                </a:pPr>
              </a:p>
            </p:txBody>
          </p:sp>
        </p:grpSp>
        <p:sp>
          <p:nvSpPr>
            <p:cNvPr name="TextBox 62" id="62"/>
            <p:cNvSpPr txBox="true"/>
            <p:nvPr/>
          </p:nvSpPr>
          <p:spPr>
            <a:xfrm rot="0">
              <a:off x="1242489" y="638319"/>
              <a:ext cx="10447630" cy="619777"/>
            </a:xfrm>
            <a:prstGeom prst="rect">
              <a:avLst/>
            </a:prstGeom>
          </p:spPr>
          <p:txBody>
            <a:bodyPr anchor="t" rtlCol="false" tIns="0" lIns="0" bIns="0" rIns="0">
              <a:spAutoFit/>
            </a:bodyPr>
            <a:lstStyle/>
            <a:p>
              <a:pPr algn="l">
                <a:lnSpc>
                  <a:spcPts val="3945"/>
                </a:lnSpc>
                <a:spcBef>
                  <a:spcPct val="0"/>
                </a:spcBef>
              </a:pPr>
              <a:r>
                <a:rPr lang="en-US" b="true" sz="2818">
                  <a:solidFill>
                    <a:srgbClr val="FFFFFF"/>
                  </a:solidFill>
                  <a:latin typeface="Open Sauce Bold"/>
                  <a:ea typeface="Open Sauce Bold"/>
                  <a:cs typeface="Open Sauce Bold"/>
                  <a:sym typeface="Open Sauce Bold"/>
                </a:rPr>
                <a:t>Lecteur audio multilingue</a:t>
              </a:r>
            </a:p>
          </p:txBody>
        </p:sp>
        <p:sp>
          <p:nvSpPr>
            <p:cNvPr name="Freeform 63" id="63"/>
            <p:cNvSpPr/>
            <p:nvPr/>
          </p:nvSpPr>
          <p:spPr>
            <a:xfrm flipH="false" flipV="false" rot="0">
              <a:off x="336344" y="695469"/>
              <a:ext cx="594586" cy="562627"/>
            </a:xfrm>
            <a:custGeom>
              <a:avLst/>
              <a:gdLst/>
              <a:ahLst/>
              <a:cxnLst/>
              <a:rect r="r" b="b" t="t" l="l"/>
              <a:pathLst>
                <a:path h="562627" w="594586">
                  <a:moveTo>
                    <a:pt x="0" y="0"/>
                  </a:moveTo>
                  <a:lnTo>
                    <a:pt x="594586" y="0"/>
                  </a:lnTo>
                  <a:lnTo>
                    <a:pt x="594586" y="562627"/>
                  </a:lnTo>
                  <a:lnTo>
                    <a:pt x="0" y="5626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64" id="64"/>
          <p:cNvGrpSpPr/>
          <p:nvPr/>
        </p:nvGrpSpPr>
        <p:grpSpPr>
          <a:xfrm rot="0">
            <a:off x="8086005" y="8364398"/>
            <a:ext cx="9047167" cy="1255238"/>
            <a:chOff x="0" y="0"/>
            <a:chExt cx="12062889" cy="1673651"/>
          </a:xfrm>
        </p:grpSpPr>
        <p:sp>
          <p:nvSpPr>
            <p:cNvPr name="Freeform 65" id="65"/>
            <p:cNvSpPr/>
            <p:nvPr/>
          </p:nvSpPr>
          <p:spPr>
            <a:xfrm flipH="false" flipV="false" rot="0">
              <a:off x="168172" y="0"/>
              <a:ext cx="11726545" cy="1673651"/>
            </a:xfrm>
            <a:custGeom>
              <a:avLst/>
              <a:gdLst/>
              <a:ahLst/>
              <a:cxnLst/>
              <a:rect r="r" b="b" t="t" l="l"/>
              <a:pathLst>
                <a:path h="1673651" w="11726545">
                  <a:moveTo>
                    <a:pt x="0" y="0"/>
                  </a:moveTo>
                  <a:lnTo>
                    <a:pt x="11726545" y="0"/>
                  </a:lnTo>
                  <a:lnTo>
                    <a:pt x="11726545" y="1673651"/>
                  </a:lnTo>
                  <a:lnTo>
                    <a:pt x="0" y="1673651"/>
                  </a:lnTo>
                  <a:lnTo>
                    <a:pt x="0" y="0"/>
                  </a:lnTo>
                  <a:close/>
                </a:path>
              </a:pathLst>
            </a:custGeom>
            <a:blipFill>
              <a:blip r:embed="rId5"/>
              <a:stretch>
                <a:fillRect l="0" t="-13856" r="0" b="0"/>
              </a:stretch>
            </a:blipFill>
          </p:spPr>
        </p:sp>
        <p:grpSp>
          <p:nvGrpSpPr>
            <p:cNvPr name="Group 66" id="66"/>
            <p:cNvGrpSpPr/>
            <p:nvPr/>
          </p:nvGrpSpPr>
          <p:grpSpPr>
            <a:xfrm rot="0">
              <a:off x="0" y="439306"/>
              <a:ext cx="12062889" cy="1061124"/>
              <a:chOff x="0" y="0"/>
              <a:chExt cx="2149952" cy="189123"/>
            </a:xfrm>
          </p:grpSpPr>
          <p:sp>
            <p:nvSpPr>
              <p:cNvPr name="Freeform 67" id="67"/>
              <p:cNvSpPr/>
              <p:nvPr/>
            </p:nvSpPr>
            <p:spPr>
              <a:xfrm flipH="false" flipV="false" rot="0">
                <a:off x="0" y="0"/>
                <a:ext cx="2149952" cy="189123"/>
              </a:xfrm>
              <a:custGeom>
                <a:avLst/>
                <a:gdLst/>
                <a:ahLst/>
                <a:cxnLst/>
                <a:rect r="r" b="b" t="t" l="l"/>
                <a:pathLst>
                  <a:path h="189123" w="2149952">
                    <a:moveTo>
                      <a:pt x="35941" y="0"/>
                    </a:moveTo>
                    <a:lnTo>
                      <a:pt x="2114011" y="0"/>
                    </a:lnTo>
                    <a:cubicBezTo>
                      <a:pt x="2123544" y="0"/>
                      <a:pt x="2132685" y="3787"/>
                      <a:pt x="2139425" y="10527"/>
                    </a:cubicBezTo>
                    <a:cubicBezTo>
                      <a:pt x="2146166" y="17267"/>
                      <a:pt x="2149952" y="26409"/>
                      <a:pt x="2149952" y="35941"/>
                    </a:cubicBezTo>
                    <a:lnTo>
                      <a:pt x="2149952" y="153182"/>
                    </a:lnTo>
                    <a:cubicBezTo>
                      <a:pt x="2149952" y="162714"/>
                      <a:pt x="2146166" y="171856"/>
                      <a:pt x="2139425" y="178596"/>
                    </a:cubicBezTo>
                    <a:cubicBezTo>
                      <a:pt x="2132685" y="185336"/>
                      <a:pt x="2123544" y="189123"/>
                      <a:pt x="2114011" y="189123"/>
                    </a:cubicBezTo>
                    <a:lnTo>
                      <a:pt x="35941" y="189123"/>
                    </a:lnTo>
                    <a:cubicBezTo>
                      <a:pt x="16091" y="189123"/>
                      <a:pt x="0" y="173032"/>
                      <a:pt x="0" y="153182"/>
                    </a:cubicBezTo>
                    <a:lnTo>
                      <a:pt x="0" y="35941"/>
                    </a:lnTo>
                    <a:cubicBezTo>
                      <a:pt x="0" y="16091"/>
                      <a:pt x="16091" y="0"/>
                      <a:pt x="35941" y="0"/>
                    </a:cubicBezTo>
                    <a:close/>
                  </a:path>
                </a:pathLst>
              </a:custGeom>
              <a:gradFill rotWithShape="true">
                <a:gsLst>
                  <a:gs pos="0">
                    <a:srgbClr val="1119C2">
                      <a:alpha val="100000"/>
                    </a:srgbClr>
                  </a:gs>
                  <a:gs pos="100000">
                    <a:srgbClr val="2932FF">
                      <a:alpha val="100000"/>
                    </a:srgbClr>
                  </a:gs>
                </a:gsLst>
                <a:lin ang="0"/>
              </a:gradFill>
            </p:spPr>
          </p:sp>
          <p:sp>
            <p:nvSpPr>
              <p:cNvPr name="TextBox 68" id="68"/>
              <p:cNvSpPr txBox="true"/>
              <p:nvPr/>
            </p:nvSpPr>
            <p:spPr>
              <a:xfrm>
                <a:off x="0" y="-38100"/>
                <a:ext cx="2149952" cy="227223"/>
              </a:xfrm>
              <a:prstGeom prst="rect">
                <a:avLst/>
              </a:prstGeom>
            </p:spPr>
            <p:txBody>
              <a:bodyPr anchor="ctr" rtlCol="false" tIns="50800" lIns="50800" bIns="50800" rIns="50800"/>
              <a:lstStyle/>
              <a:p>
                <a:pPr algn="ctr">
                  <a:lnSpc>
                    <a:spcPts val="2659"/>
                  </a:lnSpc>
                </a:pPr>
              </a:p>
            </p:txBody>
          </p:sp>
        </p:grpSp>
        <p:sp>
          <p:nvSpPr>
            <p:cNvPr name="TextBox 69" id="69"/>
            <p:cNvSpPr txBox="true"/>
            <p:nvPr/>
          </p:nvSpPr>
          <p:spPr>
            <a:xfrm rot="0">
              <a:off x="1242489" y="638319"/>
              <a:ext cx="10447630" cy="619777"/>
            </a:xfrm>
            <a:prstGeom prst="rect">
              <a:avLst/>
            </a:prstGeom>
          </p:spPr>
          <p:txBody>
            <a:bodyPr anchor="t" rtlCol="false" tIns="0" lIns="0" bIns="0" rIns="0">
              <a:spAutoFit/>
            </a:bodyPr>
            <a:lstStyle/>
            <a:p>
              <a:pPr algn="l">
                <a:lnSpc>
                  <a:spcPts val="3945"/>
                </a:lnSpc>
                <a:spcBef>
                  <a:spcPct val="0"/>
                </a:spcBef>
              </a:pPr>
              <a:r>
                <a:rPr lang="en-US" b="true" sz="2818">
                  <a:solidFill>
                    <a:srgbClr val="FFFFFF"/>
                  </a:solidFill>
                  <a:latin typeface="Open Sauce Bold"/>
                  <a:ea typeface="Open Sauce Bold"/>
                  <a:cs typeface="Open Sauce Bold"/>
                  <a:sym typeface="Open Sauce Bold"/>
                </a:rPr>
                <a:t>Paramètres (langue, alertes)</a:t>
              </a:r>
            </a:p>
          </p:txBody>
        </p:sp>
        <p:sp>
          <p:nvSpPr>
            <p:cNvPr name="Freeform 70" id="70"/>
            <p:cNvSpPr/>
            <p:nvPr/>
          </p:nvSpPr>
          <p:spPr>
            <a:xfrm flipH="false" flipV="false" rot="0">
              <a:off x="336344" y="695469"/>
              <a:ext cx="594586" cy="562627"/>
            </a:xfrm>
            <a:custGeom>
              <a:avLst/>
              <a:gdLst/>
              <a:ahLst/>
              <a:cxnLst/>
              <a:rect r="r" b="b" t="t" l="l"/>
              <a:pathLst>
                <a:path h="562627" w="594586">
                  <a:moveTo>
                    <a:pt x="0" y="0"/>
                  </a:moveTo>
                  <a:lnTo>
                    <a:pt x="594586" y="0"/>
                  </a:lnTo>
                  <a:lnTo>
                    <a:pt x="594586" y="562627"/>
                  </a:lnTo>
                  <a:lnTo>
                    <a:pt x="0" y="5626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Architecture applicative</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7498279" y="1249836"/>
            <a:ext cx="878362" cy="878362"/>
          </a:xfrm>
          <a:custGeom>
            <a:avLst/>
            <a:gdLst/>
            <a:ahLst/>
            <a:cxnLst/>
            <a:rect r="r" b="b" t="t" l="l"/>
            <a:pathLst>
              <a:path h="878362" w="878362">
                <a:moveTo>
                  <a:pt x="0" y="0"/>
                </a:moveTo>
                <a:lnTo>
                  <a:pt x="878362" y="0"/>
                </a:lnTo>
                <a:lnTo>
                  <a:pt x="878362" y="878362"/>
                </a:lnTo>
                <a:lnTo>
                  <a:pt x="0" y="878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8364914" y="1264794"/>
            <a:ext cx="9349059" cy="8462630"/>
          </a:xfrm>
          <a:custGeom>
            <a:avLst/>
            <a:gdLst/>
            <a:ahLst/>
            <a:cxnLst/>
            <a:rect r="r" b="b" t="t" l="l"/>
            <a:pathLst>
              <a:path h="8462630" w="9349059">
                <a:moveTo>
                  <a:pt x="0" y="0"/>
                </a:moveTo>
                <a:lnTo>
                  <a:pt x="9349059" y="0"/>
                </a:lnTo>
                <a:lnTo>
                  <a:pt x="9349059" y="8462629"/>
                </a:lnTo>
                <a:lnTo>
                  <a:pt x="0" y="8462629"/>
                </a:lnTo>
                <a:lnTo>
                  <a:pt x="0" y="0"/>
                </a:lnTo>
                <a:close/>
              </a:path>
            </a:pathLst>
          </a:custGeom>
          <a:blipFill>
            <a:blip r:embed="rId6"/>
            <a:stretch>
              <a:fillRect l="0" t="0" r="0" b="0"/>
            </a:stretch>
          </a:blipFill>
        </p:spPr>
      </p:sp>
      <p:sp>
        <p:nvSpPr>
          <p:cNvPr name="Freeform 19" id="19"/>
          <p:cNvSpPr/>
          <p:nvPr/>
        </p:nvSpPr>
        <p:spPr>
          <a:xfrm flipH="false" flipV="false" rot="0">
            <a:off x="2222654" y="6615503"/>
            <a:ext cx="3652020" cy="3263992"/>
          </a:xfrm>
          <a:custGeom>
            <a:avLst/>
            <a:gdLst/>
            <a:ahLst/>
            <a:cxnLst/>
            <a:rect r="r" b="b" t="t" l="l"/>
            <a:pathLst>
              <a:path h="3263992" w="3652020">
                <a:moveTo>
                  <a:pt x="0" y="0"/>
                </a:moveTo>
                <a:lnTo>
                  <a:pt x="3652020" y="0"/>
                </a:lnTo>
                <a:lnTo>
                  <a:pt x="3652020" y="3263993"/>
                </a:lnTo>
                <a:lnTo>
                  <a:pt x="0" y="3263993"/>
                </a:lnTo>
                <a:lnTo>
                  <a:pt x="0" y="0"/>
                </a:lnTo>
                <a:close/>
              </a:path>
            </a:pathLst>
          </a:custGeom>
          <a:blipFill>
            <a:blip r:embed="rId7"/>
            <a:stretch>
              <a:fillRect l="0" t="0" r="0" b="0"/>
            </a:stretch>
          </a:blipFill>
        </p:spPr>
      </p:sp>
      <p:sp>
        <p:nvSpPr>
          <p:cNvPr name="TextBox 20" id="20"/>
          <p:cNvSpPr txBox="true"/>
          <p:nvPr/>
        </p:nvSpPr>
        <p:spPr>
          <a:xfrm rot="0">
            <a:off x="545416" y="3298038"/>
            <a:ext cx="7038588" cy="3317465"/>
          </a:xfrm>
          <a:prstGeom prst="rect">
            <a:avLst/>
          </a:prstGeom>
        </p:spPr>
        <p:txBody>
          <a:bodyPr anchor="t" rtlCol="false" tIns="0" lIns="0" bIns="0" rIns="0">
            <a:spAutoFit/>
          </a:bodyPr>
          <a:lstStyle/>
          <a:p>
            <a:pPr algn="just">
              <a:lnSpc>
                <a:spcPts val="2997"/>
              </a:lnSpc>
            </a:pPr>
            <a:r>
              <a:rPr lang="en-US" sz="2141">
                <a:solidFill>
                  <a:srgbClr val="000000"/>
                </a:solidFill>
                <a:latin typeface="Open Sauce"/>
                <a:ea typeface="Open Sauce"/>
                <a:cs typeface="Open Sauce"/>
                <a:sym typeface="Open Sauce"/>
              </a:rPr>
              <a:t>L'architecture applicative repose sur une organisation modulaire et moderne, pensée pour garantir la simplicité d'usage, la maintenabilité du code et la facilité de déploiement dans des contextes à faible connectivité.</a:t>
            </a:r>
          </a:p>
          <a:p>
            <a:pPr algn="just">
              <a:lnSpc>
                <a:spcPts val="2997"/>
              </a:lnSpc>
            </a:pPr>
          </a:p>
          <a:p>
            <a:pPr algn="just">
              <a:lnSpc>
                <a:spcPts val="2997"/>
              </a:lnSpc>
            </a:pPr>
            <a:r>
              <a:rPr lang="en-US" sz="2141">
                <a:solidFill>
                  <a:srgbClr val="000000"/>
                </a:solidFill>
                <a:latin typeface="Open Sauce"/>
                <a:ea typeface="Open Sauce"/>
                <a:cs typeface="Open Sauce"/>
                <a:sym typeface="Open Sauce"/>
              </a:rPr>
              <a:t>Elle est composée de plusieurs couches clairement définies :</a:t>
            </a:r>
          </a:p>
          <a:p>
            <a:pPr algn="just">
              <a:lnSpc>
                <a:spcPts val="2997"/>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18268" y="557525"/>
            <a:ext cx="1141032" cy="471175"/>
            <a:chOff x="0" y="0"/>
            <a:chExt cx="1521375" cy="628233"/>
          </a:xfrm>
        </p:grpSpPr>
        <p:grpSp>
          <p:nvGrpSpPr>
            <p:cNvPr name="Group 3" id="3"/>
            <p:cNvGrpSpPr/>
            <p:nvPr/>
          </p:nvGrpSpPr>
          <p:grpSpPr>
            <a:xfrm rot="0">
              <a:off x="0" y="0"/>
              <a:ext cx="628233" cy="6282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5000"/>
                    </a:srgbClr>
                  </a:gs>
                  <a:gs pos="100000">
                    <a:srgbClr val="2932FF">
                      <a:alpha val="15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7714" y="0"/>
              <a:ext cx="628233" cy="62823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50000"/>
                    </a:srgbClr>
                  </a:gs>
                  <a:gs pos="100000">
                    <a:srgbClr val="2932FF">
                      <a:alpha val="5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5428" y="0"/>
              <a:ext cx="628233" cy="6282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75000"/>
                    </a:srgbClr>
                  </a:gs>
                  <a:gs pos="100000">
                    <a:srgbClr val="2932FF">
                      <a:alpha val="7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93143" y="0"/>
              <a:ext cx="628233" cy="6282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119C2">
                      <a:alpha val="100000"/>
                    </a:srgbClr>
                  </a:gs>
                  <a:gs pos="100000">
                    <a:srgbClr val="2932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1028700" y="878838"/>
            <a:ext cx="7336214" cy="2097151"/>
          </a:xfrm>
          <a:prstGeom prst="rect">
            <a:avLst/>
          </a:prstGeom>
        </p:spPr>
        <p:txBody>
          <a:bodyPr anchor="t" rtlCol="false" tIns="0" lIns="0" bIns="0" rIns="0">
            <a:spAutoFit/>
          </a:bodyPr>
          <a:lstStyle/>
          <a:p>
            <a:pPr algn="l">
              <a:lnSpc>
                <a:spcPts val="8131"/>
              </a:lnSpc>
            </a:pPr>
            <a:r>
              <a:rPr lang="en-US" sz="7599" b="true">
                <a:solidFill>
                  <a:srgbClr val="171FD0"/>
                </a:solidFill>
                <a:latin typeface="Roca Two Bold"/>
                <a:ea typeface="Roca Two Bold"/>
                <a:cs typeface="Roca Two Bold"/>
                <a:sym typeface="Roca Two Bold"/>
              </a:rPr>
              <a:t>Diagramme de cas d’utilisation</a:t>
            </a:r>
          </a:p>
        </p:txBody>
      </p:sp>
      <p:sp>
        <p:nvSpPr>
          <p:cNvPr name="Freeform 16" id="16"/>
          <p:cNvSpPr/>
          <p:nvPr/>
        </p:nvSpPr>
        <p:spPr>
          <a:xfrm flipH="false" flipV="false" rot="0">
            <a:off x="-1850998" y="-1883557"/>
            <a:ext cx="4073652" cy="4114800"/>
          </a:xfrm>
          <a:custGeom>
            <a:avLst/>
            <a:gdLst/>
            <a:ahLst/>
            <a:cxnLst/>
            <a:rect r="r" b="b" t="t" l="l"/>
            <a:pathLst>
              <a:path h="4114800" w="4073652">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144000" y="1209315"/>
            <a:ext cx="1114416" cy="1114416"/>
          </a:xfrm>
          <a:custGeom>
            <a:avLst/>
            <a:gdLst/>
            <a:ahLst/>
            <a:cxnLst/>
            <a:rect r="r" b="b" t="t" l="l"/>
            <a:pathLst>
              <a:path h="1114416" w="1114416">
                <a:moveTo>
                  <a:pt x="0" y="0"/>
                </a:moveTo>
                <a:lnTo>
                  <a:pt x="1114416" y="0"/>
                </a:lnTo>
                <a:lnTo>
                  <a:pt x="1114416" y="1114416"/>
                </a:lnTo>
                <a:lnTo>
                  <a:pt x="0" y="11144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7319822" y="2975988"/>
            <a:ext cx="9692535" cy="6892028"/>
          </a:xfrm>
          <a:custGeom>
            <a:avLst/>
            <a:gdLst/>
            <a:ahLst/>
            <a:cxnLst/>
            <a:rect r="r" b="b" t="t" l="l"/>
            <a:pathLst>
              <a:path h="6892028" w="9692535">
                <a:moveTo>
                  <a:pt x="0" y="0"/>
                </a:moveTo>
                <a:lnTo>
                  <a:pt x="9692535" y="0"/>
                </a:lnTo>
                <a:lnTo>
                  <a:pt x="9692535" y="6892028"/>
                </a:lnTo>
                <a:lnTo>
                  <a:pt x="0" y="6892028"/>
                </a:lnTo>
                <a:lnTo>
                  <a:pt x="0" y="0"/>
                </a:lnTo>
                <a:close/>
              </a:path>
            </a:pathLst>
          </a:custGeom>
          <a:blipFill>
            <a:blip r:embed="rId6"/>
            <a:stretch>
              <a:fillRect l="0" t="0" r="0" b="0"/>
            </a:stretch>
          </a:blipFill>
        </p:spPr>
      </p:sp>
      <p:sp>
        <p:nvSpPr>
          <p:cNvPr name="Freeform 19" id="19"/>
          <p:cNvSpPr/>
          <p:nvPr/>
        </p:nvSpPr>
        <p:spPr>
          <a:xfrm flipH="false" flipV="false" rot="0">
            <a:off x="1687153" y="6880742"/>
            <a:ext cx="2377558" cy="2377558"/>
          </a:xfrm>
          <a:custGeom>
            <a:avLst/>
            <a:gdLst/>
            <a:ahLst/>
            <a:cxnLst/>
            <a:rect r="r" b="b" t="t" l="l"/>
            <a:pathLst>
              <a:path h="2377558" w="2377558">
                <a:moveTo>
                  <a:pt x="0" y="0"/>
                </a:moveTo>
                <a:lnTo>
                  <a:pt x="2377557" y="0"/>
                </a:lnTo>
                <a:lnTo>
                  <a:pt x="2377557" y="2377558"/>
                </a:lnTo>
                <a:lnTo>
                  <a:pt x="0" y="23775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545416" y="3772944"/>
            <a:ext cx="7038588" cy="1580106"/>
          </a:xfrm>
          <a:prstGeom prst="rect">
            <a:avLst/>
          </a:prstGeom>
        </p:spPr>
        <p:txBody>
          <a:bodyPr anchor="t" rtlCol="false" tIns="0" lIns="0" bIns="0" rIns="0">
            <a:spAutoFit/>
          </a:bodyPr>
          <a:lstStyle/>
          <a:p>
            <a:pPr algn="just">
              <a:lnSpc>
                <a:spcPts val="4257"/>
              </a:lnSpc>
              <a:spcBef>
                <a:spcPct val="0"/>
              </a:spcBef>
            </a:pPr>
            <a:r>
              <a:rPr lang="en-US" b="true" sz="3041">
                <a:solidFill>
                  <a:srgbClr val="000000"/>
                </a:solidFill>
                <a:latin typeface="Open Sauce Bold"/>
                <a:ea typeface="Open Sauce Bold"/>
                <a:cs typeface="Open Sauce Bold"/>
                <a:sym typeface="Open Sauce Bold"/>
              </a:rPr>
              <a:t>Ce diagramme montre les principales actions accessibles à l’utilisatrice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DAGp3XWojhU</dc:identifier>
  <dcterms:modified xsi:type="dcterms:W3CDTF">2011-08-01T06:04:30Z</dcterms:modified>
  <cp:revision>1</cp:revision>
  <dc:title>Présentation de projet entreprise moderne dégradé bleu </dc:title>
</cp:coreProperties>
</file>